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31" r:id="rId4"/>
    <p:sldId id="337" r:id="rId5"/>
    <p:sldId id="361" r:id="rId6"/>
    <p:sldId id="362" r:id="rId7"/>
    <p:sldId id="363" r:id="rId8"/>
    <p:sldId id="364" r:id="rId9"/>
    <p:sldId id="365" r:id="rId10"/>
    <p:sldId id="366" r:id="rId11"/>
    <p:sldId id="358" r:id="rId12"/>
    <p:sldId id="329" r:id="rId13"/>
    <p:sldId id="367" r:id="rId14"/>
    <p:sldId id="303" r:id="rId15"/>
    <p:sldId id="368" r:id="rId16"/>
    <p:sldId id="369" r:id="rId17"/>
    <p:sldId id="371" r:id="rId18"/>
    <p:sldId id="378" r:id="rId19"/>
    <p:sldId id="370" r:id="rId20"/>
    <p:sldId id="372" r:id="rId21"/>
    <p:sldId id="355" r:id="rId22"/>
    <p:sldId id="373" r:id="rId23"/>
    <p:sldId id="374" r:id="rId24"/>
    <p:sldId id="379" r:id="rId25"/>
    <p:sldId id="375" r:id="rId26"/>
    <p:sldId id="376" r:id="rId27"/>
    <p:sldId id="377" r:id="rId28"/>
    <p:sldId id="381" r:id="rId29"/>
    <p:sldId id="354" r:id="rId30"/>
    <p:sldId id="382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66"/>
    <a:srgbClr val="66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>
      <p:cViewPr varScale="1">
        <p:scale>
          <a:sx n="94" d="100"/>
          <a:sy n="94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3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4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2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4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9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8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D21D-AEE2-4929-919D-B731C6E1D52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1DB8-6094-46B9-888E-AC2FB8AB8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56535" cy="52424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spc="50" baseline="-25000" dirty="0">
                <a:ln w="11430"/>
                <a:cs typeface="Times New Roman" panose="02020603050405020304" pitchFamily="18" charset="0"/>
              </a:rPr>
              <a:t>Муниципальный этап</a:t>
            </a:r>
            <a:r>
              <a:rPr lang="ru-RU" sz="3200" b="1" spc="50" dirty="0">
                <a:ln w="11430"/>
                <a:cs typeface="Times New Roman" panose="02020603050405020304" pitchFamily="18" charset="0"/>
              </a:rPr>
              <a:t> </a:t>
            </a:r>
            <a:r>
              <a:rPr lang="ru-RU" sz="3200" b="1" spc="50" baseline="-25000" dirty="0">
                <a:ln w="11430"/>
                <a:cs typeface="Times New Roman" panose="02020603050405020304" pitchFamily="18" charset="0"/>
              </a:rPr>
              <a:t>Всероссийского конкурса</a:t>
            </a:r>
            <a:r>
              <a:rPr lang="ru-RU" sz="3200" b="1" spc="50" dirty="0">
                <a:ln w="11430"/>
                <a:cs typeface="Times New Roman" panose="02020603050405020304" pitchFamily="18" charset="0"/>
              </a:rPr>
              <a:t> </a:t>
            </a:r>
            <a:r>
              <a:rPr lang="ru-RU" sz="3200" b="1" spc="50" baseline="-25000" dirty="0">
                <a:ln w="11430"/>
                <a:cs typeface="Times New Roman" panose="02020603050405020304" pitchFamily="18" charset="0"/>
              </a:rPr>
              <a:t>профессионального мастерства </a:t>
            </a:r>
          </a:p>
          <a:p>
            <a:pPr algn="ctr"/>
            <a:endParaRPr lang="ru-RU" sz="4400" b="1" spc="50" baseline="-25000" dirty="0">
              <a:ln w="1143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1"/>
                </a:solidFill>
                <a:cs typeface="Times New Roman" panose="02020603050405020304" pitchFamily="18" charset="0"/>
              </a:rPr>
              <a:t>«Учитель года – 2023»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посвящен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Году педагога и наставника</a:t>
            </a:r>
          </a:p>
          <a:p>
            <a:pPr algn="ctr"/>
            <a:endParaRPr lang="ru-RU" sz="28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Девиз конкурса: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«Учить. Вдохновлять. Развивать»</a:t>
            </a:r>
          </a:p>
          <a:p>
            <a:pPr algn="ctr"/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(итоги Конкурса)</a:t>
            </a:r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33" y="116632"/>
            <a:ext cx="13256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4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0" y="1117780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58572"/>
              </p:ext>
            </p:extLst>
          </p:nvPr>
        </p:nvGraphicFramePr>
        <p:xfrm>
          <a:off x="1043605" y="1700808"/>
          <a:ext cx="7128794" cy="4392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5498">
                  <a:extLst>
                    <a:ext uri="{9D8B030D-6E8A-4147-A177-3AD203B41FA5}">
                      <a16:colId xmlns:a16="http://schemas.microsoft.com/office/drawing/2014/main" val="1420889432"/>
                    </a:ext>
                  </a:extLst>
                </a:gridCol>
                <a:gridCol w="2780929">
                  <a:extLst>
                    <a:ext uri="{9D8B030D-6E8A-4147-A177-3AD203B41FA5}">
                      <a16:colId xmlns:a16="http://schemas.microsoft.com/office/drawing/2014/main" val="11810912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9094832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8830605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3998419687"/>
                    </a:ext>
                  </a:extLst>
                </a:gridCol>
              </a:tblGrid>
              <a:tr h="9710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  <a:r>
                        <a:rPr lang="ru-RU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«Наставник»</a:t>
                      </a:r>
                      <a:endParaRPr lang="ru-RU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36012"/>
                  </a:ext>
                </a:extLst>
              </a:tr>
              <a:tr h="1075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Тотьмянина Л. 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Мелентьева Е. 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Мартынова Н. А.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05913"/>
                  </a:ext>
                </a:extLst>
              </a:tr>
              <a:tr h="6903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«Self презентация «Моя профессиональная 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530062"/>
                  </a:ext>
                </a:extLst>
              </a:tr>
              <a:tr h="825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20193"/>
                  </a:ext>
                </a:extLst>
              </a:tr>
              <a:tr h="830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4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5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78" y="188640"/>
            <a:ext cx="770485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	</a:t>
            </a:r>
          </a:p>
          <a:p>
            <a:pPr algn="ctr"/>
            <a:r>
              <a:rPr lang="ru-RU" sz="2800" dirty="0"/>
              <a:t>	</a:t>
            </a:r>
            <a:r>
              <a:rPr lang="ru-RU" sz="2800" b="1" dirty="0">
                <a:solidFill>
                  <a:srgbClr val="7030A0"/>
                </a:solidFill>
              </a:rPr>
              <a:t>Участники:</a:t>
            </a:r>
          </a:p>
          <a:p>
            <a:pPr algn="just"/>
            <a:r>
              <a:rPr lang="ru-RU" sz="2800" dirty="0"/>
              <a:t> О</a:t>
            </a:r>
            <a:r>
              <a:rPr lang="ru-RU" sz="2800" b="1" dirty="0"/>
              <a:t>чный этап конкурса</a:t>
            </a:r>
            <a:r>
              <a:rPr lang="ru-RU" sz="2800" dirty="0"/>
              <a:t> – </a:t>
            </a:r>
            <a:r>
              <a:rPr lang="ru-RU" sz="2800" u="sng" dirty="0"/>
              <a:t>33 человека.  </a:t>
            </a:r>
          </a:p>
          <a:p>
            <a:endParaRPr lang="ru-RU" sz="2800" dirty="0"/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Номинации Конкурса:</a:t>
            </a:r>
          </a:p>
          <a:p>
            <a:r>
              <a:rPr lang="ru-RU" sz="2800" dirty="0"/>
              <a:t>1. </a:t>
            </a:r>
            <a:r>
              <a:rPr lang="ru-RU" sz="2800" b="1" dirty="0"/>
              <a:t>«Учитель родного языка» - </a:t>
            </a:r>
            <a:r>
              <a:rPr lang="ru-RU" sz="2800" dirty="0"/>
              <a:t>5 участников.</a:t>
            </a:r>
          </a:p>
          <a:p>
            <a:r>
              <a:rPr lang="ru-RU" sz="2800" dirty="0"/>
              <a:t>2. </a:t>
            </a:r>
            <a:r>
              <a:rPr lang="ru-RU" sz="2800" b="1" dirty="0"/>
              <a:t>«Педагог дошкольного образования» </a:t>
            </a:r>
            <a:r>
              <a:rPr lang="ru-RU" sz="2800" dirty="0"/>
              <a:t>- 7 участников.</a:t>
            </a:r>
          </a:p>
          <a:p>
            <a:r>
              <a:rPr lang="ru-RU" sz="2800" dirty="0"/>
              <a:t>3. </a:t>
            </a:r>
            <a:r>
              <a:rPr lang="ru-RU" sz="2800" b="1" dirty="0"/>
              <a:t>«Учитель» </a:t>
            </a:r>
            <a:r>
              <a:rPr lang="ru-RU" sz="2800" dirty="0"/>
              <a:t> - 7 участников.</a:t>
            </a:r>
          </a:p>
          <a:p>
            <a:r>
              <a:rPr lang="ru-RU" sz="2800" dirty="0"/>
              <a:t>4. </a:t>
            </a:r>
            <a:r>
              <a:rPr lang="ru-RU" sz="2800" b="1" dirty="0"/>
              <a:t>«Специалист в области воспитания» </a:t>
            </a:r>
            <a:r>
              <a:rPr lang="ru-RU" sz="2800" dirty="0"/>
              <a:t> - 7 участников.</a:t>
            </a:r>
          </a:p>
          <a:p>
            <a:r>
              <a:rPr lang="ru-RU" sz="2800" dirty="0"/>
              <a:t>5. </a:t>
            </a:r>
            <a:r>
              <a:rPr lang="ru-RU" sz="2800" b="1" dirty="0"/>
              <a:t>«Социально-педагогическая» </a:t>
            </a:r>
            <a:r>
              <a:rPr lang="ru-RU" sz="2800" dirty="0"/>
              <a:t> - 4 участника.</a:t>
            </a:r>
          </a:p>
          <a:p>
            <a:r>
              <a:rPr lang="ru-RU" sz="2800" dirty="0"/>
              <a:t>6. </a:t>
            </a:r>
            <a:r>
              <a:rPr lang="ru-RU" sz="2800" b="1" dirty="0"/>
              <a:t>«Наставник» </a:t>
            </a:r>
            <a:r>
              <a:rPr lang="ru-RU" sz="2800" dirty="0"/>
              <a:t> - 3 участника.</a:t>
            </a:r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4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4639"/>
            <a:ext cx="821537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КОНКУРСНЫЕ ИСПЫТАНИЯ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ОЧНЫЙ ЭТАП</a:t>
            </a:r>
          </a:p>
          <a:p>
            <a:pPr algn="ctr"/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566124"/>
            <a:ext cx="7648990" cy="51398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«4К – компетенции современного педагога»</a:t>
            </a:r>
          </a:p>
          <a:p>
            <a:pPr marL="395478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Коммуникации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в режиме мастер-класса отработать с участниками номинации практику установления контакта с аудиторией детей .</a:t>
            </a:r>
          </a:p>
          <a:p>
            <a:pPr marL="395478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Креативность</a:t>
            </a:r>
            <a:r>
              <a:rPr lang="ru-RU" sz="2400" dirty="0"/>
              <a:t> – кейс педагогических условий для проектирования образовательного события .</a:t>
            </a:r>
          </a:p>
          <a:p>
            <a:pPr marL="395478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Командообразование</a:t>
            </a:r>
            <a:r>
              <a:rPr lang="ru-RU" sz="2400" dirty="0"/>
              <a:t> – в режиме мастер-класса отработать с участниками номинации практику командообразования.</a:t>
            </a:r>
          </a:p>
          <a:p>
            <a:pPr marL="395478" indent="-28575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Критическое мышление </a:t>
            </a:r>
            <a:r>
              <a:rPr lang="ru-RU" sz="2400" dirty="0"/>
              <a:t>– кейс проблемной педагогической ситуации, которую необходимо перевести в задачу развития.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7648990" cy="60908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«4К – компетенции современного педагога»</a:t>
            </a:r>
          </a:p>
          <a:p>
            <a:pPr algn="ctr"/>
            <a:endParaRPr lang="ru-RU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номинации «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родного языка»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Л.Г., учитель начальных классов МАОУ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Белоевская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СОШ»,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Гусельникова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Т.И, учитель коми-пермяцкого языка и литературы МАОУ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Гуринская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«Педагог дошкольного образования»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Родина Л.С., учитель-логопед МБДОУ «Детский сад № 19 «Родничок» г. Кудымкара;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«Учитель»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Щуков В.Е., учитель английского языка МОБУ «Гимназия № 3» г. Кудымкара;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«Специалист в области воспитания»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Тотьмянина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Н.А, советник директора по воспитанию и взаимодействию с детскими общественными объединениями МАОУ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Кувинская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«Социально-педагогическая»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Мальцева Е.Л, педагог-психолог МБДОУ «Детский сад №11 «Чебурашка»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г.Кудымкара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«Наставник»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Тотьмянина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Л.С., учитель начальных классов МБОУ г. Кудымкара «СОШ №2».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57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429684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Конкурсные испытания: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«Совместная деятельность с детьми»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«Урок»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«Внеурочное мероприятие»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«Мастер-класс»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«Занятие»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61597"/>
              </p:ext>
            </p:extLst>
          </p:nvPr>
        </p:nvGraphicFramePr>
        <p:xfrm>
          <a:off x="467544" y="1472574"/>
          <a:ext cx="8229599" cy="42606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9938">
                  <a:extLst>
                    <a:ext uri="{9D8B030D-6E8A-4147-A177-3AD203B41FA5}">
                      <a16:colId xmlns:a16="http://schemas.microsoft.com/office/drawing/2014/main" val="2226539357"/>
                    </a:ext>
                  </a:extLst>
                </a:gridCol>
                <a:gridCol w="3577889">
                  <a:extLst>
                    <a:ext uri="{9D8B030D-6E8A-4147-A177-3AD203B41FA5}">
                      <a16:colId xmlns:a16="http://schemas.microsoft.com/office/drawing/2014/main" val="1137494795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4027605416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1208290106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1880991057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3781039936"/>
                    </a:ext>
                  </a:extLst>
                </a:gridCol>
              </a:tblGrid>
              <a:tr h="5988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родного языка»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4253"/>
                  </a:ext>
                </a:extLst>
              </a:tr>
              <a:tr h="85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Гусельникова Т.И.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Епанова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Л.Г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Боталова Т.М.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Федосеева Е.А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05895"/>
                  </a:ext>
                </a:extLst>
              </a:tr>
              <a:tr h="425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99379"/>
                  </a:ext>
                </a:extLst>
              </a:tr>
              <a:tr h="509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«Урок»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000593"/>
                  </a:ext>
                </a:extLst>
              </a:tr>
              <a:tr h="851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4254"/>
                  </a:ext>
                </a:extLst>
              </a:tr>
              <a:tr h="511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85538"/>
                  </a:ext>
                </a:extLst>
              </a:tr>
              <a:tr h="511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06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4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6370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98716"/>
              </p:ext>
            </p:extLst>
          </p:nvPr>
        </p:nvGraphicFramePr>
        <p:xfrm>
          <a:off x="457199" y="1566123"/>
          <a:ext cx="8229602" cy="47431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841">
                  <a:extLst>
                    <a:ext uri="{9D8B030D-6E8A-4147-A177-3AD203B41FA5}">
                      <a16:colId xmlns:a16="http://schemas.microsoft.com/office/drawing/2014/main" val="2930964806"/>
                    </a:ext>
                  </a:extLst>
                </a:gridCol>
                <a:gridCol w="2891213">
                  <a:extLst>
                    <a:ext uri="{9D8B030D-6E8A-4147-A177-3AD203B41FA5}">
                      <a16:colId xmlns:a16="http://schemas.microsoft.com/office/drawing/2014/main" val="285084434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485165395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163495766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599598949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48575660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67113193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257763652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567563254"/>
                    </a:ext>
                  </a:extLst>
                </a:gridCol>
              </a:tblGrid>
              <a:tr h="5801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 дошкольного образования»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86490"/>
                  </a:ext>
                </a:extLst>
              </a:tr>
              <a:tr h="824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Епишина В.А.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Мехоношина А.Л.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Плотникова Д.А.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Родина Л.С.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Семушева Е.Н.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Тебенькова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М.Н.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 И.Я.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28315"/>
                  </a:ext>
                </a:extLst>
              </a:tr>
              <a:tr h="615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91871"/>
                  </a:ext>
                </a:extLst>
              </a:tr>
              <a:tr h="493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«Совместная деятельность с детьми»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51367"/>
                  </a:ext>
                </a:extLst>
              </a:tr>
              <a:tr h="1237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54321"/>
                  </a:ext>
                </a:extLst>
              </a:tr>
              <a:tr h="49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574738"/>
                  </a:ext>
                </a:extLst>
              </a:tr>
              <a:tr h="49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24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36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12968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59303"/>
              </p:ext>
            </p:extLst>
          </p:nvPr>
        </p:nvGraphicFramePr>
        <p:xfrm>
          <a:off x="467543" y="1916834"/>
          <a:ext cx="8208911" cy="42484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1248">
                  <a:extLst>
                    <a:ext uri="{9D8B030D-6E8A-4147-A177-3AD203B41FA5}">
                      <a16:colId xmlns:a16="http://schemas.microsoft.com/office/drawing/2014/main" val="2932674887"/>
                    </a:ext>
                  </a:extLst>
                </a:gridCol>
                <a:gridCol w="2116867">
                  <a:extLst>
                    <a:ext uri="{9D8B030D-6E8A-4147-A177-3AD203B41FA5}">
                      <a16:colId xmlns:a16="http://schemas.microsoft.com/office/drawing/2014/main" val="3962659788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1579668196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1742232786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3370643258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3559474819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2163956349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2937980706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2341513192"/>
                    </a:ext>
                  </a:extLst>
                </a:gridCol>
              </a:tblGrid>
              <a:tr h="459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«Учитель»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19649"/>
                  </a:ext>
                </a:extLst>
              </a:tr>
              <a:tr h="65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Галинова С.А.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Никулина С.Д.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Стрельцова О.В.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Тукачева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И.О.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Четина Е.М.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Щуков В.Е.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523784"/>
                  </a:ext>
                </a:extLst>
              </a:tr>
              <a:tr h="653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49964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«Урок»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48432"/>
                  </a:ext>
                </a:extLst>
              </a:tr>
              <a:tr h="1306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276162"/>
                  </a:ext>
                </a:extLst>
              </a:tr>
              <a:tr h="392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26924"/>
                  </a:ext>
                </a:extLst>
              </a:tr>
              <a:tr h="392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12968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76202"/>
              </p:ext>
            </p:extLst>
          </p:nvPr>
        </p:nvGraphicFramePr>
        <p:xfrm>
          <a:off x="467544" y="1772815"/>
          <a:ext cx="8229602" cy="432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841">
                  <a:extLst>
                    <a:ext uri="{9D8B030D-6E8A-4147-A177-3AD203B41FA5}">
                      <a16:colId xmlns:a16="http://schemas.microsoft.com/office/drawing/2014/main" val="2306648370"/>
                    </a:ext>
                  </a:extLst>
                </a:gridCol>
                <a:gridCol w="2891213">
                  <a:extLst>
                    <a:ext uri="{9D8B030D-6E8A-4147-A177-3AD203B41FA5}">
                      <a16:colId xmlns:a16="http://schemas.microsoft.com/office/drawing/2014/main" val="1490180435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07831495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82323489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427443937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850425011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643299594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50743827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48914603"/>
                    </a:ext>
                  </a:extLst>
                </a:gridCol>
              </a:tblGrid>
              <a:tr h="6718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«Специалист в области воспитания»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40605"/>
                  </a:ext>
                </a:extLst>
              </a:tr>
              <a:tr h="723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Ганимедов К.А.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Мехоношина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С.М.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Полуянова В.В.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Сятчихин Е.С.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Трошева А.В.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А.П.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54921"/>
                  </a:ext>
                </a:extLst>
              </a:tr>
              <a:tr h="539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590913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«Внеурочное мероприятие»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017771"/>
                  </a:ext>
                </a:extLst>
              </a:tr>
              <a:tr h="1084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7291"/>
                  </a:ext>
                </a:extLst>
              </a:tr>
              <a:tr h="434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288690"/>
                  </a:ext>
                </a:extLst>
              </a:tr>
              <a:tr h="434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36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4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95563"/>
              </p:ext>
            </p:extLst>
          </p:nvPr>
        </p:nvGraphicFramePr>
        <p:xfrm>
          <a:off x="421196" y="1772816"/>
          <a:ext cx="8229599" cy="39604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5396">
                  <a:extLst>
                    <a:ext uri="{9D8B030D-6E8A-4147-A177-3AD203B41FA5}">
                      <a16:colId xmlns:a16="http://schemas.microsoft.com/office/drawing/2014/main" val="3110660433"/>
                    </a:ext>
                  </a:extLst>
                </a:gridCol>
                <a:gridCol w="3448015">
                  <a:extLst>
                    <a:ext uri="{9D8B030D-6E8A-4147-A177-3AD203B41FA5}">
                      <a16:colId xmlns:a16="http://schemas.microsoft.com/office/drawing/2014/main" val="272152512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299337664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261282104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1811723862"/>
                    </a:ext>
                  </a:extLst>
                </a:gridCol>
              </a:tblGrid>
              <a:tr h="7668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«Социально-педагогическая»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106"/>
                  </a:ext>
                </a:extLst>
              </a:tr>
              <a:tr h="63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Созонова В.И.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Е.Л.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Караваева Н.А.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299119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80205"/>
                  </a:ext>
                </a:extLst>
              </a:tr>
              <a:tr h="49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«Занятие»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468911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07669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17283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43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87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78" y="188640"/>
            <a:ext cx="7704856" cy="64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	</a:t>
            </a:r>
          </a:p>
          <a:p>
            <a:pPr algn="ctr"/>
            <a:r>
              <a:rPr lang="ru-RU" sz="2800" dirty="0"/>
              <a:t>	</a:t>
            </a:r>
            <a:r>
              <a:rPr lang="ru-RU" sz="2800" b="1" dirty="0">
                <a:solidFill>
                  <a:srgbClr val="7030A0"/>
                </a:solidFill>
              </a:rPr>
              <a:t>Участники:</a:t>
            </a:r>
          </a:p>
          <a:p>
            <a:pPr algn="just"/>
            <a:r>
              <a:rPr lang="ru-RU" sz="2800" dirty="0"/>
              <a:t> З</a:t>
            </a:r>
            <a:r>
              <a:rPr lang="ru-RU" sz="2800" b="1" dirty="0"/>
              <a:t>аочный этап конкурса</a:t>
            </a:r>
            <a:r>
              <a:rPr lang="ru-RU" sz="2800" dirty="0"/>
              <a:t> – </a:t>
            </a:r>
            <a:r>
              <a:rPr lang="ru-RU" sz="2800" u="sng" dirty="0"/>
              <a:t>51 человек.  </a:t>
            </a:r>
          </a:p>
          <a:p>
            <a:pPr algn="just"/>
            <a:r>
              <a:rPr lang="ru-RU" sz="2800" i="1" dirty="0"/>
              <a:t>(из 23 образовательных организаций </a:t>
            </a:r>
            <a:r>
              <a:rPr lang="ru-RU" sz="2800" i="1" dirty="0" err="1"/>
              <a:t>Кудымкарского</a:t>
            </a:r>
            <a:r>
              <a:rPr lang="ru-RU" sz="2800" i="1" dirty="0"/>
              <a:t> муниципального округа)</a:t>
            </a:r>
          </a:p>
          <a:p>
            <a:endParaRPr lang="ru-RU" sz="2800" dirty="0"/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Номинации Конкурса:</a:t>
            </a:r>
          </a:p>
          <a:p>
            <a:r>
              <a:rPr lang="ru-RU" sz="2800" dirty="0"/>
              <a:t>1. </a:t>
            </a:r>
            <a:r>
              <a:rPr lang="ru-RU" sz="2800" b="1" dirty="0"/>
              <a:t>«Учитель родного языка» - </a:t>
            </a:r>
            <a:r>
              <a:rPr lang="ru-RU" sz="2800" dirty="0"/>
              <a:t>6 участников.</a:t>
            </a:r>
          </a:p>
          <a:p>
            <a:r>
              <a:rPr lang="ru-RU" sz="2800" dirty="0"/>
              <a:t>2. </a:t>
            </a:r>
            <a:r>
              <a:rPr lang="ru-RU" sz="2800" b="1" dirty="0"/>
              <a:t>«Педагог дошкольного образования» </a:t>
            </a:r>
            <a:r>
              <a:rPr lang="ru-RU" sz="2800" dirty="0"/>
              <a:t>- 12 участников.</a:t>
            </a:r>
          </a:p>
          <a:p>
            <a:r>
              <a:rPr lang="ru-RU" sz="2800" dirty="0"/>
              <a:t>3. </a:t>
            </a:r>
            <a:r>
              <a:rPr lang="ru-RU" sz="2800" b="1" dirty="0"/>
              <a:t>«Учитель» </a:t>
            </a:r>
            <a:r>
              <a:rPr lang="ru-RU" sz="2800" dirty="0"/>
              <a:t> - 12 участников.</a:t>
            </a:r>
          </a:p>
          <a:p>
            <a:r>
              <a:rPr lang="ru-RU" sz="2800" dirty="0"/>
              <a:t>4. </a:t>
            </a:r>
            <a:r>
              <a:rPr lang="ru-RU" sz="2800" b="1" dirty="0"/>
              <a:t>«Специалист в области воспитания» </a:t>
            </a:r>
            <a:r>
              <a:rPr lang="ru-RU" sz="2800" dirty="0"/>
              <a:t> - 14 участников.</a:t>
            </a:r>
          </a:p>
          <a:p>
            <a:r>
              <a:rPr lang="ru-RU" sz="2800" dirty="0"/>
              <a:t>5. </a:t>
            </a:r>
            <a:r>
              <a:rPr lang="ru-RU" sz="2800" b="1" dirty="0"/>
              <a:t>«Социально-педагогическая» </a:t>
            </a:r>
            <a:r>
              <a:rPr lang="ru-RU" sz="2800" dirty="0"/>
              <a:t> - 4 участника.</a:t>
            </a:r>
          </a:p>
          <a:p>
            <a:r>
              <a:rPr lang="ru-RU" sz="2800" dirty="0"/>
              <a:t>6. </a:t>
            </a:r>
            <a:r>
              <a:rPr lang="ru-RU" sz="2800" b="1" dirty="0"/>
              <a:t>«Наставник» </a:t>
            </a:r>
            <a:r>
              <a:rPr lang="ru-RU" sz="2800" dirty="0"/>
              <a:t> - 3 участника.</a:t>
            </a:r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1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838"/>
              </p:ext>
            </p:extLst>
          </p:nvPr>
        </p:nvGraphicFramePr>
        <p:xfrm>
          <a:off x="539553" y="1988840"/>
          <a:ext cx="7920881" cy="35283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0553">
                  <a:extLst>
                    <a:ext uri="{9D8B030D-6E8A-4147-A177-3AD203B41FA5}">
                      <a16:colId xmlns:a16="http://schemas.microsoft.com/office/drawing/2014/main" val="3358072401"/>
                    </a:ext>
                  </a:extLst>
                </a:gridCol>
                <a:gridCol w="3318669">
                  <a:extLst>
                    <a:ext uri="{9D8B030D-6E8A-4147-A177-3AD203B41FA5}">
                      <a16:colId xmlns:a16="http://schemas.microsoft.com/office/drawing/2014/main" val="1305754684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2492292083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1867322683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2890565922"/>
                    </a:ext>
                  </a:extLst>
                </a:gridCol>
              </a:tblGrid>
              <a:tr h="6932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«Наставник»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78704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Тотьмянина Л. 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Мелентьева Е. Н.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Мартынова Н.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994296"/>
                  </a:ext>
                </a:extLst>
              </a:tr>
              <a:tr h="373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82324"/>
                  </a:ext>
                </a:extLst>
              </a:tr>
              <a:tr h="446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«Мастер-класс»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4326"/>
                  </a:ext>
                </a:extLst>
              </a:tr>
              <a:tr h="74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Кудымкарского муниципального округа Пермского края»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778297"/>
                  </a:ext>
                </a:extLst>
              </a:tr>
              <a:tr h="44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529127"/>
                  </a:ext>
                </a:extLst>
              </a:tr>
              <a:tr h="44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5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0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560840" cy="2923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x-none" sz="2800" b="1" dirty="0">
                <a:solidFill>
                  <a:srgbClr val="7030A0"/>
                </a:solidFill>
              </a:rPr>
              <a:t>Конкурсн</a:t>
            </a:r>
            <a:r>
              <a:rPr lang="ru-RU" sz="2800" b="1" dirty="0">
                <a:solidFill>
                  <a:srgbClr val="7030A0"/>
                </a:solidFill>
              </a:rPr>
              <a:t>о</a:t>
            </a:r>
            <a:r>
              <a:rPr lang="x-none" sz="2800" b="1" dirty="0">
                <a:solidFill>
                  <a:srgbClr val="7030A0"/>
                </a:solidFill>
              </a:rPr>
              <a:t>е испытани</a:t>
            </a:r>
            <a:r>
              <a:rPr lang="ru-RU" sz="2800" b="1" dirty="0">
                <a:solidFill>
                  <a:srgbClr val="7030A0"/>
                </a:solidFill>
              </a:rPr>
              <a:t>е</a:t>
            </a:r>
            <a:r>
              <a:rPr lang="x-none" sz="2800" b="1" dirty="0">
                <a:solidFill>
                  <a:srgbClr val="7030A0"/>
                </a:solidFill>
              </a:rPr>
              <a:t> для</a:t>
            </a:r>
            <a:r>
              <a:rPr lang="ru-RU" sz="2800" b="1" dirty="0">
                <a:solidFill>
                  <a:srgbClr val="7030A0"/>
                </a:solidFill>
              </a:rPr>
              <a:t> всех</a:t>
            </a:r>
            <a:r>
              <a:rPr lang="x-none" sz="2800" b="1" dirty="0">
                <a:solidFill>
                  <a:srgbClr val="7030A0"/>
                </a:solidFill>
              </a:rPr>
              <a:t> номинации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очный этап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/>
              <a:t>«Диалог с представителями администрации Кудымкарского муниципального округа Пермского края» - 16.02.2023г.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76" y="164637"/>
            <a:ext cx="1488469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1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60159"/>
              </p:ext>
            </p:extLst>
          </p:nvPr>
        </p:nvGraphicFramePr>
        <p:xfrm>
          <a:off x="467544" y="1472574"/>
          <a:ext cx="8229599" cy="42606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9938">
                  <a:extLst>
                    <a:ext uri="{9D8B030D-6E8A-4147-A177-3AD203B41FA5}">
                      <a16:colId xmlns:a16="http://schemas.microsoft.com/office/drawing/2014/main" val="2226539357"/>
                    </a:ext>
                  </a:extLst>
                </a:gridCol>
                <a:gridCol w="3577889">
                  <a:extLst>
                    <a:ext uri="{9D8B030D-6E8A-4147-A177-3AD203B41FA5}">
                      <a16:colId xmlns:a16="http://schemas.microsoft.com/office/drawing/2014/main" val="1137494795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4027605416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1208290106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1880991057"/>
                    </a:ext>
                  </a:extLst>
                </a:gridCol>
                <a:gridCol w="930443">
                  <a:extLst>
                    <a:ext uri="{9D8B030D-6E8A-4147-A177-3AD203B41FA5}">
                      <a16:colId xmlns:a16="http://schemas.microsoft.com/office/drawing/2014/main" val="3781039936"/>
                    </a:ext>
                  </a:extLst>
                </a:gridCol>
              </a:tblGrid>
              <a:tr h="5988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родного языка»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4253"/>
                  </a:ext>
                </a:extLst>
              </a:tr>
              <a:tr h="851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Гусельникова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Т.И.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Епанова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Боталова Т.М.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Федосеева Е.А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05895"/>
                  </a:ext>
                </a:extLst>
              </a:tr>
              <a:tr h="425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99379"/>
                  </a:ext>
                </a:extLst>
              </a:tr>
              <a:tr h="509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«Урок»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000593"/>
                  </a:ext>
                </a:extLst>
              </a:tr>
              <a:tr h="851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4254"/>
                  </a:ext>
                </a:extLst>
              </a:tr>
              <a:tr h="511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85538"/>
                  </a:ext>
                </a:extLst>
              </a:tr>
              <a:tr h="511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06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13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6370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02426"/>
              </p:ext>
            </p:extLst>
          </p:nvPr>
        </p:nvGraphicFramePr>
        <p:xfrm>
          <a:off x="457199" y="1566123"/>
          <a:ext cx="8229602" cy="47431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841">
                  <a:extLst>
                    <a:ext uri="{9D8B030D-6E8A-4147-A177-3AD203B41FA5}">
                      <a16:colId xmlns:a16="http://schemas.microsoft.com/office/drawing/2014/main" val="2930964806"/>
                    </a:ext>
                  </a:extLst>
                </a:gridCol>
                <a:gridCol w="2891213">
                  <a:extLst>
                    <a:ext uri="{9D8B030D-6E8A-4147-A177-3AD203B41FA5}">
                      <a16:colId xmlns:a16="http://schemas.microsoft.com/office/drawing/2014/main" val="285084434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485165395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163495766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599598949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48575660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67113193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257763652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567563254"/>
                    </a:ext>
                  </a:extLst>
                </a:gridCol>
              </a:tblGrid>
              <a:tr h="5801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 дошкольного образования»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86490"/>
                  </a:ext>
                </a:extLst>
              </a:tr>
              <a:tr h="824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Епишина В.А.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Мехоношина А.Л.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Плотникова Д.А.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Родина Л.С.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Семушева Е.Н.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Тебенькова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М.Н.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 И.Я.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28315"/>
                  </a:ext>
                </a:extLst>
              </a:tr>
              <a:tr h="615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91871"/>
                  </a:ext>
                </a:extLst>
              </a:tr>
              <a:tr h="493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«Совместная деятельность с детьми»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51367"/>
                  </a:ext>
                </a:extLst>
              </a:tr>
              <a:tr h="1237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54321"/>
                  </a:ext>
                </a:extLst>
              </a:tr>
              <a:tr h="49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574738"/>
                  </a:ext>
                </a:extLst>
              </a:tr>
              <a:tr h="495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24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84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12968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16416"/>
              </p:ext>
            </p:extLst>
          </p:nvPr>
        </p:nvGraphicFramePr>
        <p:xfrm>
          <a:off x="467543" y="1916834"/>
          <a:ext cx="8208911" cy="42484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1248">
                  <a:extLst>
                    <a:ext uri="{9D8B030D-6E8A-4147-A177-3AD203B41FA5}">
                      <a16:colId xmlns:a16="http://schemas.microsoft.com/office/drawing/2014/main" val="2932674887"/>
                    </a:ext>
                  </a:extLst>
                </a:gridCol>
                <a:gridCol w="2116867">
                  <a:extLst>
                    <a:ext uri="{9D8B030D-6E8A-4147-A177-3AD203B41FA5}">
                      <a16:colId xmlns:a16="http://schemas.microsoft.com/office/drawing/2014/main" val="3962659788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1579668196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1742232786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3370643258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3559474819"/>
                    </a:ext>
                  </a:extLst>
                </a:gridCol>
                <a:gridCol w="761248">
                  <a:extLst>
                    <a:ext uri="{9D8B030D-6E8A-4147-A177-3AD203B41FA5}">
                      <a16:colId xmlns:a16="http://schemas.microsoft.com/office/drawing/2014/main" val="2163956349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2937980706"/>
                    </a:ext>
                  </a:extLst>
                </a:gridCol>
                <a:gridCol w="761763">
                  <a:extLst>
                    <a:ext uri="{9D8B030D-6E8A-4147-A177-3AD203B41FA5}">
                      <a16:colId xmlns:a16="http://schemas.microsoft.com/office/drawing/2014/main" val="2341513192"/>
                    </a:ext>
                  </a:extLst>
                </a:gridCol>
              </a:tblGrid>
              <a:tr h="459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«Учитель»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19649"/>
                  </a:ext>
                </a:extLst>
              </a:tr>
              <a:tr h="65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Галинова С.А.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Никулина С.Д.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Стрельцова О.В.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Тукачева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И.О.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Четина Е.М.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Щуков В.Е.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523784"/>
                  </a:ext>
                </a:extLst>
              </a:tr>
              <a:tr h="653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49964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«Урок»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48432"/>
                  </a:ext>
                </a:extLst>
              </a:tr>
              <a:tr h="1306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276162"/>
                  </a:ext>
                </a:extLst>
              </a:tr>
              <a:tr h="392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626924"/>
                  </a:ext>
                </a:extLst>
              </a:tr>
              <a:tr h="392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8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2696"/>
            <a:ext cx="8712968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13813"/>
              </p:ext>
            </p:extLst>
          </p:nvPr>
        </p:nvGraphicFramePr>
        <p:xfrm>
          <a:off x="467544" y="1772815"/>
          <a:ext cx="8229602" cy="432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841">
                  <a:extLst>
                    <a:ext uri="{9D8B030D-6E8A-4147-A177-3AD203B41FA5}">
                      <a16:colId xmlns:a16="http://schemas.microsoft.com/office/drawing/2014/main" val="2306648370"/>
                    </a:ext>
                  </a:extLst>
                </a:gridCol>
                <a:gridCol w="2891213">
                  <a:extLst>
                    <a:ext uri="{9D8B030D-6E8A-4147-A177-3AD203B41FA5}">
                      <a16:colId xmlns:a16="http://schemas.microsoft.com/office/drawing/2014/main" val="1490180435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07831495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823234890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427443937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850425011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1643299594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3507438278"/>
                    </a:ext>
                  </a:extLst>
                </a:gridCol>
                <a:gridCol w="667364">
                  <a:extLst>
                    <a:ext uri="{9D8B030D-6E8A-4147-A177-3AD203B41FA5}">
                      <a16:colId xmlns:a16="http://schemas.microsoft.com/office/drawing/2014/main" val="248914603"/>
                    </a:ext>
                  </a:extLst>
                </a:gridCol>
              </a:tblGrid>
              <a:tr h="6718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«Специалист в области воспитания»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40605"/>
                  </a:ext>
                </a:extLst>
              </a:tr>
              <a:tr h="723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Ганимедов К.А.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Мехоношина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С.М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Полуянова В.В.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Сятчихин Е.С.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Трошева А.В.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А.П.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154921"/>
                  </a:ext>
                </a:extLst>
              </a:tr>
              <a:tr h="539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590913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«Внеурочное мероприятие»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017771"/>
                  </a:ext>
                </a:extLst>
              </a:tr>
              <a:tr h="1084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7291"/>
                  </a:ext>
                </a:extLst>
              </a:tr>
              <a:tr h="434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288690"/>
                  </a:ext>
                </a:extLst>
              </a:tr>
              <a:tr h="434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36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007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15239"/>
              </p:ext>
            </p:extLst>
          </p:nvPr>
        </p:nvGraphicFramePr>
        <p:xfrm>
          <a:off x="421196" y="1772816"/>
          <a:ext cx="8229599" cy="41011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5396">
                  <a:extLst>
                    <a:ext uri="{9D8B030D-6E8A-4147-A177-3AD203B41FA5}">
                      <a16:colId xmlns:a16="http://schemas.microsoft.com/office/drawing/2014/main" val="3110660433"/>
                    </a:ext>
                  </a:extLst>
                </a:gridCol>
                <a:gridCol w="3448015">
                  <a:extLst>
                    <a:ext uri="{9D8B030D-6E8A-4147-A177-3AD203B41FA5}">
                      <a16:colId xmlns:a16="http://schemas.microsoft.com/office/drawing/2014/main" val="272152512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299337664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2612821041"/>
                    </a:ext>
                  </a:extLst>
                </a:gridCol>
                <a:gridCol w="1195396">
                  <a:extLst>
                    <a:ext uri="{9D8B030D-6E8A-4147-A177-3AD203B41FA5}">
                      <a16:colId xmlns:a16="http://schemas.microsoft.com/office/drawing/2014/main" val="1811723862"/>
                    </a:ext>
                  </a:extLst>
                </a:gridCol>
              </a:tblGrid>
              <a:tr h="7668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«Социально-педагогическая»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106"/>
                  </a:ext>
                </a:extLst>
              </a:tr>
              <a:tr h="637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Созонова В.И.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Е.Л.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Караваева Н.А.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299119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80205"/>
                  </a:ext>
                </a:extLst>
              </a:tr>
              <a:tr h="49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«Занятие»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468911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07669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17283"/>
                  </a:ext>
                </a:extLst>
              </a:tr>
              <a:tr h="412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43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0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1296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</a:t>
            </a:r>
          </a:p>
          <a:p>
            <a:pPr algn="ctr"/>
            <a:r>
              <a:rPr lang="ru-RU" b="1" dirty="0"/>
              <a:t>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(Очный этап)</a:t>
            </a:r>
            <a:endParaRPr lang="ru-RU" dirty="0"/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74153"/>
              </p:ext>
            </p:extLst>
          </p:nvPr>
        </p:nvGraphicFramePr>
        <p:xfrm>
          <a:off x="539553" y="1988840"/>
          <a:ext cx="7920881" cy="37482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0553">
                  <a:extLst>
                    <a:ext uri="{9D8B030D-6E8A-4147-A177-3AD203B41FA5}">
                      <a16:colId xmlns:a16="http://schemas.microsoft.com/office/drawing/2014/main" val="3358072401"/>
                    </a:ext>
                  </a:extLst>
                </a:gridCol>
                <a:gridCol w="3318669">
                  <a:extLst>
                    <a:ext uri="{9D8B030D-6E8A-4147-A177-3AD203B41FA5}">
                      <a16:colId xmlns:a16="http://schemas.microsoft.com/office/drawing/2014/main" val="1305754684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2492292083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1867322683"/>
                    </a:ext>
                  </a:extLst>
                </a:gridCol>
                <a:gridCol w="1150553">
                  <a:extLst>
                    <a:ext uri="{9D8B030D-6E8A-4147-A177-3AD203B41FA5}">
                      <a16:colId xmlns:a16="http://schemas.microsoft.com/office/drawing/2014/main" val="2890565922"/>
                    </a:ext>
                  </a:extLst>
                </a:gridCol>
              </a:tblGrid>
              <a:tr h="6932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</a:tabLst>
                        <a:defRPr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«Наставник»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787040"/>
                  </a:ext>
                </a:extLst>
              </a:tr>
              <a:tr h="373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Тотьмянина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Л. 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Мелентьева Е. Н.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Мартынова Н.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994296"/>
                  </a:ext>
                </a:extLst>
              </a:tr>
              <a:tr h="373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«4К - компетенции современного педагога»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82324"/>
                  </a:ext>
                </a:extLst>
              </a:tr>
              <a:tr h="446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«Мастер-класс»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4326"/>
                  </a:ext>
                </a:extLst>
              </a:tr>
              <a:tr h="746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«Диалог с представителями администрации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Кудымкарского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Пермского края»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778297"/>
                  </a:ext>
                </a:extLst>
              </a:tr>
              <a:tr h="44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529127"/>
                  </a:ext>
                </a:extLst>
              </a:tr>
              <a:tr h="448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05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46" y="26633"/>
            <a:ext cx="1159268" cy="9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26633"/>
            <a:ext cx="6526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626" name="Picture 2" descr="https://sun9-3.userapi.com/impg/eRakl2pD6jOlaOc9iP-com8Im5C8auSGzZZ14w/emVP6CP9zFw.jpg?size=1280x1201&amp;quality=96&amp;sign=51a38e69850b040caa85329fb073a6e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70" y="727375"/>
            <a:ext cx="6802098" cy="60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31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5856" y="26633"/>
            <a:ext cx="5014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579" name="Picture 3" descr="https://sun9-51.userapi.com/impg/hxvIFkRbsP-PpEVl2SwQTapMFBLInRXdHeJX0g/HKa3TJxaS6g.jpg?size=540x1080&amp;quality=96&amp;sign=8705a5861915dec538bd2edff987747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2908"/>
            <a:ext cx="3384376" cy="61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Конкурсное испытание </a:t>
            </a:r>
            <a:br>
              <a:rPr lang="ru-RU" b="1" dirty="0"/>
            </a:br>
            <a:r>
              <a:rPr lang="ru-RU" b="1" dirty="0"/>
              <a:t>«Интернет-портфолио»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Цель :</a:t>
            </a:r>
            <a:r>
              <a:rPr lang="ru-RU" dirty="0"/>
              <a:t> демонстрация различных аспектов профессиональной деятельности с ИКТ</a:t>
            </a:r>
          </a:p>
        </p:txBody>
      </p:sp>
      <p:pic>
        <p:nvPicPr>
          <p:cNvPr id="1026" name="Picture 2" descr="https://52mayachok.68edu.ru/wp-content/uploads/2019/01/70465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5" y="2708920"/>
            <a:ext cx="4248472" cy="34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2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33" y="692696"/>
            <a:ext cx="8397532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endParaRPr lang="ru-RU" sz="60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pPr algn="ctr"/>
            <a:endParaRPr lang="ru-RU" sz="1400" b="1" dirty="0">
              <a:solidFill>
                <a:srgbClr val="800000"/>
              </a:solidFill>
            </a:endParaRPr>
          </a:p>
          <a:p>
            <a:endParaRPr lang="ru-RU" sz="1400" b="1" dirty="0">
              <a:solidFill>
                <a:srgbClr val="800000"/>
              </a:solidFill>
            </a:endParaRPr>
          </a:p>
          <a:p>
            <a:endParaRPr lang="ru-RU" sz="14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8" y="164639"/>
            <a:ext cx="1357966" cy="14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30971"/>
              </p:ext>
            </p:extLst>
          </p:nvPr>
        </p:nvGraphicFramePr>
        <p:xfrm>
          <a:off x="467544" y="978131"/>
          <a:ext cx="7560840" cy="567055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147868327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320938627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 родного языка»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Гусельникова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Татьяна Ивановна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коми-пермяцкого языка и литературы МАОУ «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Гуринская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756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26633"/>
            <a:ext cx="6526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Призеры</a:t>
            </a:r>
            <a:r>
              <a:rPr kumimoji="0" lang="ru-RU" altLang="ru-RU" sz="32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конкурса: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12633"/>
              </p:ext>
            </p:extLst>
          </p:nvPr>
        </p:nvGraphicFramePr>
        <p:xfrm>
          <a:off x="466553" y="1722364"/>
          <a:ext cx="7560840" cy="830580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39750332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024904970"/>
                    </a:ext>
                  </a:extLst>
                </a:gridCol>
              </a:tblGrid>
              <a:tr h="41529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«Педагог дошкольного образования»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Тебенькова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Мария Николаевна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воспитатель МАДОУ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Белоевский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детский сад»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94163"/>
                  </a:ext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Семушева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Екатерина Николаевна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воспитатель структурного подразделения «Детский сад МОБУ «СОШ №1» г. Кудымкара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0817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86240"/>
              </p:ext>
            </p:extLst>
          </p:nvPr>
        </p:nvGraphicFramePr>
        <p:xfrm>
          <a:off x="467544" y="2710217"/>
          <a:ext cx="7560840" cy="830580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93238122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457519724"/>
                    </a:ext>
                  </a:extLst>
                </a:gridCol>
              </a:tblGrid>
              <a:tr h="4152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Щуков Владислав Евгеньевич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английского языка МОБУ «Гимназия № 3» г. Кудымкара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136967"/>
                  </a:ext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Галинова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Светлана Александровна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МОБУ «СОШ №1»г. Кудымкара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67856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15584"/>
              </p:ext>
            </p:extLst>
          </p:nvPr>
        </p:nvGraphicFramePr>
        <p:xfrm>
          <a:off x="473458" y="3699591"/>
          <a:ext cx="7560840" cy="830580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158330624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76555208"/>
                    </a:ext>
                  </a:extLst>
                </a:gridCol>
              </a:tblGrid>
              <a:tr h="4152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«Специалист в области воспитания»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Мехоношина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Светлана Михайловна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классный руководитель МБОУ г. Кудымкара «Школа-детский сад №12»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647727"/>
                  </a:ext>
                </a:extLst>
              </a:tr>
              <a:tr h="415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Трошева Анна Владимировна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классный руководитель МОБУ «Гимназия № 3» г. Кудымкара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00225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92731"/>
              </p:ext>
            </p:extLst>
          </p:nvPr>
        </p:nvGraphicFramePr>
        <p:xfrm>
          <a:off x="467544" y="4707202"/>
          <a:ext cx="7560840" cy="407353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230635974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447833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«Социально-педагогическая»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Мальцева Елена Леонидовна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педагог-психолог МБДОУ «Детский сад №11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Чебурашка»г.Кудымкара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6804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16173"/>
              </p:ext>
            </p:extLst>
          </p:nvPr>
        </p:nvGraphicFramePr>
        <p:xfrm>
          <a:off x="467544" y="5391854"/>
          <a:ext cx="7560840" cy="407353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val="228561411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16403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«Наставник»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Людмила Степановна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МБОУ г. Кудымкара «СОШ №2»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41260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886" y="53735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Конкурсное испытание</a:t>
            </a:r>
            <a:br>
              <a:rPr lang="ru-RU" b="1" dirty="0"/>
            </a:br>
            <a:r>
              <a:rPr lang="ru-RU" b="1" dirty="0"/>
              <a:t>«</a:t>
            </a:r>
            <a:r>
              <a:rPr lang="ru-RU" b="1" dirty="0" err="1"/>
              <a:t>Self</a:t>
            </a:r>
            <a:r>
              <a:rPr lang="ru-RU" b="1" dirty="0"/>
              <a:t> презентация»</a:t>
            </a:r>
            <a:endParaRPr lang="ru-RU" dirty="0"/>
          </a:p>
        </p:txBody>
      </p:sp>
      <p:pic>
        <p:nvPicPr>
          <p:cNvPr id="1026" name="Picture 2" descr="https://systemrequirements.ru/wp-content/uploads/Sistemnyie-trebovaniya-Programmyi-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9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4134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38373"/>
              </p:ext>
            </p:extLst>
          </p:nvPr>
        </p:nvGraphicFramePr>
        <p:xfrm>
          <a:off x="1259631" y="1772816"/>
          <a:ext cx="6912769" cy="38884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0976">
                  <a:extLst>
                    <a:ext uri="{9D8B030D-6E8A-4147-A177-3AD203B41FA5}">
                      <a16:colId xmlns:a16="http://schemas.microsoft.com/office/drawing/2014/main" val="4139277081"/>
                    </a:ext>
                  </a:extLst>
                </a:gridCol>
                <a:gridCol w="2073357">
                  <a:extLst>
                    <a:ext uri="{9D8B030D-6E8A-4147-A177-3AD203B41FA5}">
                      <a16:colId xmlns:a16="http://schemas.microsoft.com/office/drawing/2014/main" val="2118963812"/>
                    </a:ext>
                  </a:extLst>
                </a:gridCol>
                <a:gridCol w="691406">
                  <a:extLst>
                    <a:ext uri="{9D8B030D-6E8A-4147-A177-3AD203B41FA5}">
                      <a16:colId xmlns:a16="http://schemas.microsoft.com/office/drawing/2014/main" val="1648722045"/>
                    </a:ext>
                  </a:extLst>
                </a:gridCol>
                <a:gridCol w="792734">
                  <a:extLst>
                    <a:ext uri="{9D8B030D-6E8A-4147-A177-3AD203B41FA5}">
                      <a16:colId xmlns:a16="http://schemas.microsoft.com/office/drawing/2014/main" val="153647796"/>
                    </a:ext>
                  </a:extLst>
                </a:gridCol>
                <a:gridCol w="590078">
                  <a:extLst>
                    <a:ext uri="{9D8B030D-6E8A-4147-A177-3AD203B41FA5}">
                      <a16:colId xmlns:a16="http://schemas.microsoft.com/office/drawing/2014/main" val="3100363865"/>
                    </a:ext>
                  </a:extLst>
                </a:gridCol>
                <a:gridCol w="691406">
                  <a:extLst>
                    <a:ext uri="{9D8B030D-6E8A-4147-A177-3AD203B41FA5}">
                      <a16:colId xmlns:a16="http://schemas.microsoft.com/office/drawing/2014/main" val="3134603497"/>
                    </a:ext>
                  </a:extLst>
                </a:gridCol>
                <a:gridCol w="691406">
                  <a:extLst>
                    <a:ext uri="{9D8B030D-6E8A-4147-A177-3AD203B41FA5}">
                      <a16:colId xmlns:a16="http://schemas.microsoft.com/office/drawing/2014/main" val="1476322778"/>
                    </a:ext>
                  </a:extLst>
                </a:gridCol>
                <a:gridCol w="691406">
                  <a:extLst>
                    <a:ext uri="{9D8B030D-6E8A-4147-A177-3AD203B41FA5}">
                      <a16:colId xmlns:a16="http://schemas.microsoft.com/office/drawing/2014/main" val="1588774809"/>
                    </a:ext>
                  </a:extLst>
                </a:gridCol>
              </a:tblGrid>
              <a:tr h="6072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«Учитель родного языка»</a:t>
                      </a:r>
                      <a:endParaRPr lang="ru-RU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64917"/>
                  </a:ext>
                </a:extLst>
              </a:tr>
              <a:tr h="863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Гусельникова Т. 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Епанова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Л. Г.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Мехоношина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Боталова Т. 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Ракишев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Федосеева Е.А.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706106"/>
                  </a:ext>
                </a:extLst>
              </a:tr>
              <a:tr h="863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«Self презентация «Моя профессиональная 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39900"/>
                  </a:ext>
                </a:extLst>
              </a:tr>
              <a:tr h="51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4178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203933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9615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9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0" y="1117780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15846"/>
              </p:ext>
            </p:extLst>
          </p:nvPr>
        </p:nvGraphicFramePr>
        <p:xfrm>
          <a:off x="808330" y="1450017"/>
          <a:ext cx="7344816" cy="5097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6392">
                  <a:extLst>
                    <a:ext uri="{9D8B030D-6E8A-4147-A177-3AD203B41FA5}">
                      <a16:colId xmlns:a16="http://schemas.microsoft.com/office/drawing/2014/main" val="3670281297"/>
                    </a:ext>
                  </a:extLst>
                </a:gridCol>
                <a:gridCol w="2318834">
                  <a:extLst>
                    <a:ext uri="{9D8B030D-6E8A-4147-A177-3AD203B41FA5}">
                      <a16:colId xmlns:a16="http://schemas.microsoft.com/office/drawing/2014/main" val="2740704012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672008939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3480479112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2063890286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226576846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3725162783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3929823052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1339906553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170764270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800174407"/>
                    </a:ext>
                  </a:extLst>
                </a:gridCol>
                <a:gridCol w="386392">
                  <a:extLst>
                    <a:ext uri="{9D8B030D-6E8A-4147-A177-3AD203B41FA5}">
                      <a16:colId xmlns:a16="http://schemas.microsoft.com/office/drawing/2014/main" val="2232411783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3804131132"/>
                    </a:ext>
                  </a:extLst>
                </a:gridCol>
                <a:gridCol w="386873">
                  <a:extLst>
                    <a:ext uri="{9D8B030D-6E8A-4147-A177-3AD203B41FA5}">
                      <a16:colId xmlns:a16="http://schemas.microsoft.com/office/drawing/2014/main" val="1936648230"/>
                    </a:ext>
                  </a:extLst>
                </a:gridCol>
              </a:tblGrid>
              <a:tr h="632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«Педагог дошкольного образования»</a:t>
                      </a:r>
                      <a:endParaRPr lang="ru-RU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702184"/>
                  </a:ext>
                </a:extLst>
              </a:tr>
              <a:tr h="1816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 Л. С.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Епанова Е. 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Харина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Щербинина Л. 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Плотникова Д.А.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Семушева Е. 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Мехоношина А. 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Епишина В.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Надымова Т. 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 И.Я.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Старцева Т.В.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Тебенькова М.Н.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52483"/>
                  </a:ext>
                </a:extLst>
              </a:tr>
              <a:tr h="899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«Self презентация «Моя профессиональная 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454138"/>
                  </a:ext>
                </a:extLst>
              </a:tr>
              <a:tr h="537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57606"/>
                  </a:ext>
                </a:extLst>
              </a:tr>
              <a:tr h="540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23038"/>
                  </a:ext>
                </a:extLst>
              </a:tr>
              <a:tr h="540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2029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5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0" y="1117780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24796"/>
              </p:ext>
            </p:extLst>
          </p:nvPr>
        </p:nvGraphicFramePr>
        <p:xfrm>
          <a:off x="827584" y="1628800"/>
          <a:ext cx="7272807" cy="46085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2492">
                  <a:extLst>
                    <a:ext uri="{9D8B030D-6E8A-4147-A177-3AD203B41FA5}">
                      <a16:colId xmlns:a16="http://schemas.microsoft.com/office/drawing/2014/main" val="4289202607"/>
                    </a:ext>
                  </a:extLst>
                </a:gridCol>
                <a:gridCol w="1457461">
                  <a:extLst>
                    <a:ext uri="{9D8B030D-6E8A-4147-A177-3AD203B41FA5}">
                      <a16:colId xmlns:a16="http://schemas.microsoft.com/office/drawing/2014/main" val="3025611696"/>
                    </a:ext>
                  </a:extLst>
                </a:gridCol>
                <a:gridCol w="502492">
                  <a:extLst>
                    <a:ext uri="{9D8B030D-6E8A-4147-A177-3AD203B41FA5}">
                      <a16:colId xmlns:a16="http://schemas.microsoft.com/office/drawing/2014/main" val="1758532214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1532019521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1709594991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3311106759"/>
                    </a:ext>
                  </a:extLst>
                </a:gridCol>
                <a:gridCol w="436583">
                  <a:extLst>
                    <a:ext uri="{9D8B030D-6E8A-4147-A177-3AD203B41FA5}">
                      <a16:colId xmlns:a16="http://schemas.microsoft.com/office/drawing/2014/main" val="1936567727"/>
                    </a:ext>
                  </a:extLst>
                </a:gridCol>
                <a:gridCol w="436583">
                  <a:extLst>
                    <a:ext uri="{9D8B030D-6E8A-4147-A177-3AD203B41FA5}">
                      <a16:colId xmlns:a16="http://schemas.microsoft.com/office/drawing/2014/main" val="4121107881"/>
                    </a:ext>
                  </a:extLst>
                </a:gridCol>
                <a:gridCol w="441725">
                  <a:extLst>
                    <a:ext uri="{9D8B030D-6E8A-4147-A177-3AD203B41FA5}">
                      <a16:colId xmlns:a16="http://schemas.microsoft.com/office/drawing/2014/main" val="287613314"/>
                    </a:ext>
                  </a:extLst>
                </a:gridCol>
                <a:gridCol w="441725">
                  <a:extLst>
                    <a:ext uri="{9D8B030D-6E8A-4147-A177-3AD203B41FA5}">
                      <a16:colId xmlns:a16="http://schemas.microsoft.com/office/drawing/2014/main" val="1702180883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751513574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1455196893"/>
                    </a:ext>
                  </a:extLst>
                </a:gridCol>
                <a:gridCol w="436583">
                  <a:extLst>
                    <a:ext uri="{9D8B030D-6E8A-4147-A177-3AD203B41FA5}">
                      <a16:colId xmlns:a16="http://schemas.microsoft.com/office/drawing/2014/main" val="1800342364"/>
                    </a:ext>
                  </a:extLst>
                </a:gridCol>
                <a:gridCol w="436583">
                  <a:extLst>
                    <a:ext uri="{9D8B030D-6E8A-4147-A177-3AD203B41FA5}">
                      <a16:colId xmlns:a16="http://schemas.microsoft.com/office/drawing/2014/main" val="1392463768"/>
                    </a:ext>
                  </a:extLst>
                </a:gridCol>
              </a:tblGrid>
              <a:tr h="5888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  <a:r>
                        <a:rPr lang="ru-RU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«Учитель»</a:t>
                      </a:r>
                      <a:endParaRPr lang="ru-RU" sz="28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73227"/>
                  </a:ext>
                </a:extLst>
              </a:tr>
              <a:tr h="1256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Никулина С. Д.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Стрельцова О. 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Тукачева М.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Дерябина В. 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Галинова С.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Рычкова Н.П.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Четина Е.М.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И. 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Кольчурина Н. 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Климова Л.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Щуков В.Е.</a:t>
                      </a:r>
                      <a:endParaRPr lang="ru-RU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Таскаева Е.В.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007964"/>
                  </a:ext>
                </a:extLst>
              </a:tr>
              <a:tr h="12561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«Self презентация «Моя профессиональная 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70586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253852"/>
                  </a:ext>
                </a:extLst>
              </a:tr>
              <a:tr h="503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46894"/>
                  </a:ext>
                </a:extLst>
              </a:tr>
              <a:tr h="503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2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68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0" y="1117780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25649"/>
              </p:ext>
            </p:extLst>
          </p:nvPr>
        </p:nvGraphicFramePr>
        <p:xfrm>
          <a:off x="971600" y="1421726"/>
          <a:ext cx="7200798" cy="4981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581">
                  <a:extLst>
                    <a:ext uri="{9D8B030D-6E8A-4147-A177-3AD203B41FA5}">
                      <a16:colId xmlns:a16="http://schemas.microsoft.com/office/drawing/2014/main" val="3824030751"/>
                    </a:ext>
                  </a:extLst>
                </a:gridCol>
                <a:gridCol w="2406713">
                  <a:extLst>
                    <a:ext uri="{9D8B030D-6E8A-4147-A177-3AD203B41FA5}">
                      <a16:colId xmlns:a16="http://schemas.microsoft.com/office/drawing/2014/main" val="368062252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960179844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559632320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1726006517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1309881083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1684835566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4289169847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2837663896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1067193347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3138797271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2046283161"/>
                    </a:ext>
                  </a:extLst>
                </a:gridCol>
                <a:gridCol w="318536">
                  <a:extLst>
                    <a:ext uri="{9D8B030D-6E8A-4147-A177-3AD203B41FA5}">
                      <a16:colId xmlns:a16="http://schemas.microsoft.com/office/drawing/2014/main" val="3401519567"/>
                    </a:ext>
                  </a:extLst>
                </a:gridCol>
                <a:gridCol w="235530">
                  <a:extLst>
                    <a:ext uri="{9D8B030D-6E8A-4147-A177-3AD203B41FA5}">
                      <a16:colId xmlns:a16="http://schemas.microsoft.com/office/drawing/2014/main" val="371938089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3656989"/>
                    </a:ext>
                  </a:extLst>
                </a:gridCol>
                <a:gridCol w="432046">
                  <a:extLst>
                    <a:ext uri="{9D8B030D-6E8A-4147-A177-3AD203B41FA5}">
                      <a16:colId xmlns:a16="http://schemas.microsoft.com/office/drawing/2014/main" val="2717649668"/>
                    </a:ext>
                  </a:extLst>
                </a:gridCol>
              </a:tblGrid>
              <a:tr h="4851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«Специалист в области воспитания»</a:t>
                      </a:r>
                      <a:endParaRPr lang="ru-RU" sz="20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63" marR="5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41666"/>
                  </a:ext>
                </a:extLst>
              </a:tr>
              <a:tr h="2193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Носкова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Тупицына А. 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Сыстерова Е.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Якимова Е.И.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Мехоношина С.М.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Нечаева К. 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Тотьмянина Н.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Климова Т. 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Ганимедов К.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Головина О. Т.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Сятчихин Е. С.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Трошева А.В.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Серпионова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Н. 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Полуянова В.В.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6812"/>
                  </a:ext>
                </a:extLst>
              </a:tr>
              <a:tr h="689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«Self презентация «Моя профессиональная позиция»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43572"/>
                  </a:ext>
                </a:extLst>
              </a:tr>
              <a:tr h="689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253439"/>
                  </a:ext>
                </a:extLst>
              </a:tr>
              <a:tr h="41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167401"/>
                  </a:ext>
                </a:extLst>
              </a:tr>
              <a:tr h="414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63" marR="58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2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3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310" y="1117780"/>
            <a:ext cx="77048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400" u="sng"/>
          </a:p>
          <a:p>
            <a:pPr algn="just"/>
            <a:endParaRPr lang="ru-RU" sz="2800" u="sng" dirty="0"/>
          </a:p>
        </p:txBody>
      </p:sp>
      <p:pic>
        <p:nvPicPr>
          <p:cNvPr id="3" name="Picture 2" descr="\\server\МО\Учитель года 2022\сборник\варианты-обложка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68" y="0"/>
            <a:ext cx="1673932" cy="134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7379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Сводный оценочный лист муниципального этапа Всероссийского конкурса профессионального мастерства </a:t>
            </a:r>
            <a:endParaRPr lang="ru-RU" dirty="0"/>
          </a:p>
          <a:p>
            <a:pPr algn="ctr"/>
            <a:r>
              <a:rPr lang="ru-RU" b="1" dirty="0"/>
              <a:t>«Учитель года – 2023» (Заочный этап)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2442"/>
              </p:ext>
            </p:extLst>
          </p:nvPr>
        </p:nvGraphicFramePr>
        <p:xfrm>
          <a:off x="971599" y="1556794"/>
          <a:ext cx="7056785" cy="45365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7412">
                  <a:extLst>
                    <a:ext uri="{9D8B030D-6E8A-4147-A177-3AD203B41FA5}">
                      <a16:colId xmlns:a16="http://schemas.microsoft.com/office/drawing/2014/main" val="3455909075"/>
                    </a:ext>
                  </a:extLst>
                </a:gridCol>
                <a:gridCol w="3067997">
                  <a:extLst>
                    <a:ext uri="{9D8B030D-6E8A-4147-A177-3AD203B41FA5}">
                      <a16:colId xmlns:a16="http://schemas.microsoft.com/office/drawing/2014/main" val="3824331758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971325182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3231072190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465180071"/>
                    </a:ext>
                  </a:extLst>
                </a:gridCol>
                <a:gridCol w="797844">
                  <a:extLst>
                    <a:ext uri="{9D8B030D-6E8A-4147-A177-3AD203B41FA5}">
                      <a16:colId xmlns:a16="http://schemas.microsoft.com/office/drawing/2014/main" val="2999880810"/>
                    </a:ext>
                  </a:extLst>
                </a:gridCol>
              </a:tblGrid>
              <a:tr h="866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Конкурсное испытание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«Социально-педагогическая»</a:t>
                      </a:r>
                      <a:endParaRPr lang="ru-RU" sz="18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14871"/>
                  </a:ext>
                </a:extLst>
              </a:tr>
              <a:tr h="1700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Созонова  В. И.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Е.Л.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Караваева Н. 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Тупицына В.П.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578500"/>
                  </a:ext>
                </a:extLst>
              </a:tr>
              <a:tr h="616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презентация «Моя профессиональная позиция»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30931"/>
                  </a:ext>
                </a:extLst>
              </a:tr>
              <a:tr h="736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«Интернет-портфолио»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677047"/>
                  </a:ext>
                </a:extLst>
              </a:tr>
              <a:tr h="616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08" marR="58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7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37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2687</Words>
  <Application>Microsoft Office PowerPoint</Application>
  <PresentationFormat>Экран (4:3)</PresentationFormat>
  <Paragraphs>1230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Конкурсное испытание  «Интернет-портфолио»</vt:lpstr>
      <vt:lpstr>Конкурсное испытание «Self презентация»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года-2022 Муниципальный этап Всероссийского конкурса профессионального мастерства Творить, искать и развиваться!</dc:title>
  <dc:creator>Admin</dc:creator>
  <cp:lastModifiedBy>Кудымкарский МО Управление образования</cp:lastModifiedBy>
  <cp:revision>171</cp:revision>
  <cp:lastPrinted>2023-01-20T12:02:02Z</cp:lastPrinted>
  <dcterms:created xsi:type="dcterms:W3CDTF">2022-02-08T04:56:34Z</dcterms:created>
  <dcterms:modified xsi:type="dcterms:W3CDTF">2023-03-10T07:11:51Z</dcterms:modified>
</cp:coreProperties>
</file>