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350" r:id="rId3"/>
    <p:sldId id="331" r:id="rId4"/>
    <p:sldId id="337" r:id="rId5"/>
    <p:sldId id="361" r:id="rId6"/>
    <p:sldId id="362" r:id="rId7"/>
    <p:sldId id="363" r:id="rId8"/>
    <p:sldId id="364" r:id="rId9"/>
    <p:sldId id="365" r:id="rId10"/>
    <p:sldId id="366" r:id="rId11"/>
    <p:sldId id="358" r:id="rId12"/>
    <p:sldId id="329" r:id="rId13"/>
    <p:sldId id="367" r:id="rId14"/>
    <p:sldId id="303" r:id="rId15"/>
    <p:sldId id="368" r:id="rId16"/>
    <p:sldId id="369" r:id="rId17"/>
    <p:sldId id="371" r:id="rId18"/>
    <p:sldId id="378" r:id="rId19"/>
    <p:sldId id="370" r:id="rId20"/>
    <p:sldId id="372" r:id="rId21"/>
    <p:sldId id="355" r:id="rId22"/>
    <p:sldId id="373" r:id="rId23"/>
    <p:sldId id="374" r:id="rId24"/>
    <p:sldId id="379" r:id="rId25"/>
    <p:sldId id="375" r:id="rId26"/>
    <p:sldId id="376" r:id="rId27"/>
    <p:sldId id="377" r:id="rId28"/>
    <p:sldId id="381" r:id="rId29"/>
    <p:sldId id="354" r:id="rId30"/>
    <p:sldId id="382" r:id="rId3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0066"/>
    <a:srgbClr val="660033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6" autoAdjust="0"/>
    <p:restoredTop sz="94660"/>
  </p:normalViewPr>
  <p:slideViewPr>
    <p:cSldViewPr>
      <p:cViewPr varScale="1">
        <p:scale>
          <a:sx n="94" d="100"/>
          <a:sy n="94" d="100"/>
        </p:scale>
        <p:origin x="120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83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144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13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2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45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7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197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18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24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91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7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9D21D-AEE2-4929-919D-B731C6E1D521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41DB8-6094-46B9-888E-AC2FB8AB80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52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20688"/>
            <a:ext cx="7956535" cy="52424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spc="50" baseline="-25000" dirty="0">
                <a:ln w="11430"/>
                <a:cs typeface="Times New Roman" panose="02020603050405020304" pitchFamily="18" charset="0"/>
              </a:rPr>
              <a:t>Муниципальный этап</a:t>
            </a:r>
            <a:r>
              <a:rPr lang="ru-RU" sz="3200" b="1" spc="50" dirty="0">
                <a:ln w="11430"/>
                <a:cs typeface="Times New Roman" panose="02020603050405020304" pitchFamily="18" charset="0"/>
              </a:rPr>
              <a:t> </a:t>
            </a:r>
            <a:r>
              <a:rPr lang="ru-RU" sz="3200" b="1" spc="50" baseline="-25000" dirty="0">
                <a:ln w="11430"/>
                <a:cs typeface="Times New Roman" panose="02020603050405020304" pitchFamily="18" charset="0"/>
              </a:rPr>
              <a:t>Всероссийского конкурса</a:t>
            </a:r>
            <a:r>
              <a:rPr lang="ru-RU" sz="3200" b="1" spc="50" dirty="0">
                <a:ln w="11430"/>
                <a:cs typeface="Times New Roman" panose="02020603050405020304" pitchFamily="18" charset="0"/>
              </a:rPr>
              <a:t> </a:t>
            </a:r>
            <a:r>
              <a:rPr lang="ru-RU" sz="3200" b="1" spc="50" baseline="-25000" dirty="0">
                <a:ln w="11430"/>
                <a:cs typeface="Times New Roman" panose="02020603050405020304" pitchFamily="18" charset="0"/>
              </a:rPr>
              <a:t>профессионального мастерства </a:t>
            </a:r>
          </a:p>
          <a:p>
            <a:pPr algn="ctr"/>
            <a:endParaRPr lang="ru-RU" sz="4400" b="1" spc="50" baseline="-25000" dirty="0">
              <a:ln w="1143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solidFill>
                  <a:schemeClr val="tx1"/>
                </a:solidFill>
                <a:cs typeface="Times New Roman" panose="02020603050405020304" pitchFamily="18" charset="0"/>
              </a:rPr>
              <a:t>«Учитель года – 2023»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 посвящен 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Году педагога и наставника</a:t>
            </a:r>
          </a:p>
          <a:p>
            <a:pPr algn="ctr"/>
            <a:endParaRPr lang="ru-RU" sz="2800" b="1" i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Девиз конкурса: 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cs typeface="Times New Roman" panose="02020603050405020304" pitchFamily="18" charset="0"/>
              </a:rPr>
              <a:t>«Учить. Вдохновлять. Развивать»</a:t>
            </a:r>
          </a:p>
          <a:p>
            <a:pPr algn="ctr"/>
            <a:endParaRPr lang="ru-RU" sz="28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>
                <a:solidFill>
                  <a:srgbClr val="7030A0"/>
                </a:solidFill>
                <a:cs typeface="Times New Roman" panose="02020603050405020304" pitchFamily="18" charset="0"/>
              </a:rPr>
              <a:t>(итоги Конкурса)</a:t>
            </a:r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333" y="116632"/>
            <a:ext cx="1325667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942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310" y="1117780"/>
            <a:ext cx="7704856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800" u="sng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7379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(Заочный этап)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858572"/>
              </p:ext>
            </p:extLst>
          </p:nvPr>
        </p:nvGraphicFramePr>
        <p:xfrm>
          <a:off x="1043605" y="1700808"/>
          <a:ext cx="7128794" cy="43924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35498">
                  <a:extLst>
                    <a:ext uri="{9D8B030D-6E8A-4147-A177-3AD203B41FA5}">
                      <a16:colId xmlns:a16="http://schemas.microsoft.com/office/drawing/2014/main" val="1420889432"/>
                    </a:ext>
                  </a:extLst>
                </a:gridCol>
                <a:gridCol w="2780929">
                  <a:extLst>
                    <a:ext uri="{9D8B030D-6E8A-4147-A177-3AD203B41FA5}">
                      <a16:colId xmlns:a16="http://schemas.microsoft.com/office/drawing/2014/main" val="118109124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29094832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88306052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3998419687"/>
                    </a:ext>
                  </a:extLst>
                </a:gridCol>
              </a:tblGrid>
              <a:tr h="97100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Номинация </a:t>
                      </a:r>
                      <a:r>
                        <a:rPr lang="ru-RU" sz="20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«Наставник»</a:t>
                      </a:r>
                      <a:endParaRPr lang="ru-RU" sz="20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436012"/>
                  </a:ext>
                </a:extLst>
              </a:tr>
              <a:tr h="10756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Тотьмянина Л. 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Мелентьева Е. Н.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Мартынова Н. А.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305913"/>
                  </a:ext>
                </a:extLst>
              </a:tr>
              <a:tr h="6903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«Self презентация «Моя профессиональная позиция»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530062"/>
                  </a:ext>
                </a:extLst>
              </a:tr>
              <a:tr h="8254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«Интернет-портфолио»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20193"/>
                  </a:ext>
                </a:extLst>
              </a:tr>
              <a:tr h="830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845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25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878" y="188640"/>
            <a:ext cx="7704856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	</a:t>
            </a:r>
          </a:p>
          <a:p>
            <a:pPr algn="ctr"/>
            <a:r>
              <a:rPr lang="ru-RU" sz="2800" dirty="0"/>
              <a:t>	</a:t>
            </a:r>
            <a:r>
              <a:rPr lang="ru-RU" sz="2800" b="1" dirty="0">
                <a:solidFill>
                  <a:srgbClr val="7030A0"/>
                </a:solidFill>
              </a:rPr>
              <a:t>Участники:</a:t>
            </a:r>
          </a:p>
          <a:p>
            <a:pPr algn="just"/>
            <a:r>
              <a:rPr lang="ru-RU" sz="2800" dirty="0"/>
              <a:t> О</a:t>
            </a:r>
            <a:r>
              <a:rPr lang="ru-RU" sz="2800" b="1" dirty="0"/>
              <a:t>чный этап конкурса</a:t>
            </a:r>
            <a:r>
              <a:rPr lang="ru-RU" sz="2800" dirty="0"/>
              <a:t> – </a:t>
            </a:r>
            <a:r>
              <a:rPr lang="ru-RU" sz="2800" u="sng" dirty="0"/>
              <a:t>33 человека.  </a:t>
            </a:r>
          </a:p>
          <a:p>
            <a:endParaRPr lang="ru-RU" sz="2800" dirty="0"/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Номинации Конкурса:</a:t>
            </a:r>
          </a:p>
          <a:p>
            <a:r>
              <a:rPr lang="ru-RU" sz="2800" dirty="0"/>
              <a:t>1. </a:t>
            </a:r>
            <a:r>
              <a:rPr lang="ru-RU" sz="2800" b="1" dirty="0"/>
              <a:t>«Учитель родного языка» - </a:t>
            </a:r>
            <a:r>
              <a:rPr lang="ru-RU" sz="2800" dirty="0"/>
              <a:t>5 участников.</a:t>
            </a:r>
          </a:p>
          <a:p>
            <a:r>
              <a:rPr lang="ru-RU" sz="2800" dirty="0"/>
              <a:t>2. </a:t>
            </a:r>
            <a:r>
              <a:rPr lang="ru-RU" sz="2800" b="1" dirty="0"/>
              <a:t>«Педагог дошкольного образования» </a:t>
            </a:r>
            <a:r>
              <a:rPr lang="ru-RU" sz="2800" dirty="0"/>
              <a:t>- 7 участников.</a:t>
            </a:r>
          </a:p>
          <a:p>
            <a:r>
              <a:rPr lang="ru-RU" sz="2800" dirty="0"/>
              <a:t>3. </a:t>
            </a:r>
            <a:r>
              <a:rPr lang="ru-RU" sz="2800" b="1" dirty="0"/>
              <a:t>«Учитель» </a:t>
            </a:r>
            <a:r>
              <a:rPr lang="ru-RU" sz="2800" dirty="0"/>
              <a:t> - 7 участников.</a:t>
            </a:r>
          </a:p>
          <a:p>
            <a:r>
              <a:rPr lang="ru-RU" sz="2800" dirty="0"/>
              <a:t>4. </a:t>
            </a:r>
            <a:r>
              <a:rPr lang="ru-RU" sz="2800" b="1" dirty="0"/>
              <a:t>«Специалист в области воспитания» </a:t>
            </a:r>
            <a:r>
              <a:rPr lang="ru-RU" sz="2800" dirty="0"/>
              <a:t> - 7 участников.</a:t>
            </a:r>
          </a:p>
          <a:p>
            <a:r>
              <a:rPr lang="ru-RU" sz="2800" dirty="0"/>
              <a:t>5. </a:t>
            </a:r>
            <a:r>
              <a:rPr lang="ru-RU" sz="2800" b="1" dirty="0"/>
              <a:t>«Социально-педагогическая» </a:t>
            </a:r>
            <a:r>
              <a:rPr lang="ru-RU" sz="2800" dirty="0"/>
              <a:t> - 4 участника.</a:t>
            </a:r>
          </a:p>
          <a:p>
            <a:r>
              <a:rPr lang="ru-RU" sz="2800" dirty="0"/>
              <a:t>6. </a:t>
            </a:r>
            <a:r>
              <a:rPr lang="ru-RU" sz="2800" b="1" dirty="0"/>
              <a:t>«Наставник» </a:t>
            </a:r>
            <a:r>
              <a:rPr lang="ru-RU" sz="2800" dirty="0"/>
              <a:t> - 3 участника.</a:t>
            </a:r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243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64639"/>
            <a:ext cx="8215370" cy="16619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КОНКУРСНЫЕ ИСПЫТАНИЯ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ОЧНЫЙ ЭТАП</a:t>
            </a:r>
          </a:p>
          <a:p>
            <a:pPr algn="ctr"/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566124"/>
            <a:ext cx="7648990" cy="51398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	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«4К – компетенции современного педагога»</a:t>
            </a:r>
          </a:p>
          <a:p>
            <a:pPr marL="395478" indent="-28575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FF0000"/>
                </a:solidFill>
              </a:rPr>
              <a:t>Коммуникации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– в режиме мастер-класса отработать с участниками номинации практику установления контакта с аудиторией детей .</a:t>
            </a:r>
          </a:p>
          <a:p>
            <a:pPr marL="395478" indent="-28575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FF0000"/>
                </a:solidFill>
              </a:rPr>
              <a:t>Креативность</a:t>
            </a:r>
            <a:r>
              <a:rPr lang="ru-RU" sz="2400" dirty="0"/>
              <a:t> – кейс педагогических условий для проектирования образовательного события .</a:t>
            </a:r>
          </a:p>
          <a:p>
            <a:pPr marL="395478" indent="-28575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FF0000"/>
                </a:solidFill>
              </a:rPr>
              <a:t>Командообразование</a:t>
            </a:r>
            <a:r>
              <a:rPr lang="ru-RU" sz="2400" dirty="0"/>
              <a:t> – в режиме мастер-класса отработать с участниками номинации практику командообразования.</a:t>
            </a:r>
          </a:p>
          <a:p>
            <a:pPr marL="395478" indent="-285750" algn="just">
              <a:buFont typeface="Wingdings" panose="05000000000000000000" pitchFamily="2" charset="2"/>
              <a:buChar char="Ø"/>
              <a:defRPr/>
            </a:pPr>
            <a:r>
              <a:rPr lang="ru-RU" sz="2400" b="1" dirty="0">
                <a:solidFill>
                  <a:srgbClr val="FF0000"/>
                </a:solidFill>
              </a:rPr>
              <a:t>Критическое мышление </a:t>
            </a:r>
            <a:r>
              <a:rPr lang="ru-RU" sz="2400" dirty="0"/>
              <a:t>– кейс проблемной педагогической ситуации, которую необходимо перевести в задачу развития.</a:t>
            </a:r>
            <a:endParaRPr lang="ru-RU" dirty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260648"/>
            <a:ext cx="7648990" cy="60908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/>
              <a:t>	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>«4К – компетенции современного педагога»</a:t>
            </a:r>
          </a:p>
          <a:p>
            <a:pPr algn="ctr"/>
            <a:endParaRPr lang="ru-RU" dirty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номинации «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родного языка»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Епанова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Л.Г., учитель начальных классов МАОУ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Белоевская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СОШ», 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Гусельникова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Т.И, учитель коми-пермяцкого языка и литературы МАОУ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Гуринская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СОШ»;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«Педагог дошкольного образования»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Родина Л.С., учитель-логопед МБДОУ «Детский сад № 19 «Родничок» г. Кудымкара;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«Учитель»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Щуков В.Е., учитель английского языка МОБУ «Гимназия № 3» г. Кудымкара;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«Специалист в области воспитания»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Тотьмянина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Н.А, советник директора по воспитанию и взаимодействию с детскими общественными объединениями МАОУ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Кувинская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СОШ»;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«Социально-педагогическая»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Мальцева Е.Л, педагог-психолог МБДОУ «Детский сад №11 «Чебурашка»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г.Кудымкара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номинации «Наставник»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Тотьмянина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Л.С., учитель начальных классов МБОУ г. Кудымкара «СОШ №2».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573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412776"/>
            <a:ext cx="8429684" cy="48013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Конкурсные испытания:</a:t>
            </a: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</a:rPr>
              <a:t>«Совместная деятельность с детьми» 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</a:rPr>
              <a:t>«Урок»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</a:rPr>
              <a:t>«Внеурочное мероприятие»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</a:rPr>
              <a:t>«Мастер-класс»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</a:rPr>
              <a:t>«Занятие»</a:t>
            </a:r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67403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761597"/>
              </p:ext>
            </p:extLst>
          </p:nvPr>
        </p:nvGraphicFramePr>
        <p:xfrm>
          <a:off x="467544" y="1472574"/>
          <a:ext cx="8229599" cy="426068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29938">
                  <a:extLst>
                    <a:ext uri="{9D8B030D-6E8A-4147-A177-3AD203B41FA5}">
                      <a16:colId xmlns:a16="http://schemas.microsoft.com/office/drawing/2014/main" val="2226539357"/>
                    </a:ext>
                  </a:extLst>
                </a:gridCol>
                <a:gridCol w="3577889">
                  <a:extLst>
                    <a:ext uri="{9D8B030D-6E8A-4147-A177-3AD203B41FA5}">
                      <a16:colId xmlns:a16="http://schemas.microsoft.com/office/drawing/2014/main" val="1137494795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4027605416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1208290106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1880991057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3781039936"/>
                    </a:ext>
                  </a:extLst>
                </a:gridCol>
              </a:tblGrid>
              <a:tr h="5988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«Учитель родного языка»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64253"/>
                  </a:ext>
                </a:extLst>
              </a:tr>
              <a:tr h="851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Гусельникова Т.И.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Епанова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Л.Г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Боталова Т.М.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Федосеева Е.А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305895"/>
                  </a:ext>
                </a:extLst>
              </a:tr>
              <a:tr h="425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099379"/>
                  </a:ext>
                </a:extLst>
              </a:tr>
              <a:tr h="5090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«Урок»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000593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Кудымкарского муниципального округа Пермского края»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84254"/>
                  </a:ext>
                </a:extLst>
              </a:tr>
              <a:tr h="511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385538"/>
                  </a:ext>
                </a:extLst>
              </a:tr>
              <a:tr h="511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06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641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63709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098716"/>
              </p:ext>
            </p:extLst>
          </p:nvPr>
        </p:nvGraphicFramePr>
        <p:xfrm>
          <a:off x="457199" y="1566123"/>
          <a:ext cx="8229602" cy="474319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66841">
                  <a:extLst>
                    <a:ext uri="{9D8B030D-6E8A-4147-A177-3AD203B41FA5}">
                      <a16:colId xmlns:a16="http://schemas.microsoft.com/office/drawing/2014/main" val="2930964806"/>
                    </a:ext>
                  </a:extLst>
                </a:gridCol>
                <a:gridCol w="2891213">
                  <a:extLst>
                    <a:ext uri="{9D8B030D-6E8A-4147-A177-3AD203B41FA5}">
                      <a16:colId xmlns:a16="http://schemas.microsoft.com/office/drawing/2014/main" val="2850844348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1485165395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163495766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599598949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485756600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671131938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257763652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567563254"/>
                    </a:ext>
                  </a:extLst>
                </a:gridCol>
              </a:tblGrid>
              <a:tr h="58016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«Педагог дошкольного образования»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886490"/>
                  </a:ext>
                </a:extLst>
              </a:tr>
              <a:tr h="824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Епишина В.А.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Мехоношина А.Л.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Плотникова Д.А.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Родина Л.С.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Семушева Е.Н.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Тебенькова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М.Н.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 И.Я.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28315"/>
                  </a:ext>
                </a:extLst>
              </a:tr>
              <a:tr h="6154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291871"/>
                  </a:ext>
                </a:extLst>
              </a:tr>
              <a:tr h="4932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«Совместная деятельность с детьми»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751367"/>
                  </a:ext>
                </a:extLst>
              </a:tr>
              <a:tr h="12374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Кудымкарского муниципального округа Пермского края»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754321"/>
                  </a:ext>
                </a:extLst>
              </a:tr>
              <a:tr h="495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574738"/>
                  </a:ext>
                </a:extLst>
              </a:tr>
              <a:tr h="495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243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366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92696"/>
            <a:ext cx="8712968" cy="60016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759303"/>
              </p:ext>
            </p:extLst>
          </p:nvPr>
        </p:nvGraphicFramePr>
        <p:xfrm>
          <a:off x="467543" y="1916834"/>
          <a:ext cx="8208911" cy="424847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61248">
                  <a:extLst>
                    <a:ext uri="{9D8B030D-6E8A-4147-A177-3AD203B41FA5}">
                      <a16:colId xmlns:a16="http://schemas.microsoft.com/office/drawing/2014/main" val="2932674887"/>
                    </a:ext>
                  </a:extLst>
                </a:gridCol>
                <a:gridCol w="2116867">
                  <a:extLst>
                    <a:ext uri="{9D8B030D-6E8A-4147-A177-3AD203B41FA5}">
                      <a16:colId xmlns:a16="http://schemas.microsoft.com/office/drawing/2014/main" val="3962659788"/>
                    </a:ext>
                  </a:extLst>
                </a:gridCol>
                <a:gridCol w="761248">
                  <a:extLst>
                    <a:ext uri="{9D8B030D-6E8A-4147-A177-3AD203B41FA5}">
                      <a16:colId xmlns:a16="http://schemas.microsoft.com/office/drawing/2014/main" val="1579668196"/>
                    </a:ext>
                  </a:extLst>
                </a:gridCol>
                <a:gridCol w="761248">
                  <a:extLst>
                    <a:ext uri="{9D8B030D-6E8A-4147-A177-3AD203B41FA5}">
                      <a16:colId xmlns:a16="http://schemas.microsoft.com/office/drawing/2014/main" val="1742232786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3370643258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3559474819"/>
                    </a:ext>
                  </a:extLst>
                </a:gridCol>
                <a:gridCol w="761248">
                  <a:extLst>
                    <a:ext uri="{9D8B030D-6E8A-4147-A177-3AD203B41FA5}">
                      <a16:colId xmlns:a16="http://schemas.microsoft.com/office/drawing/2014/main" val="2163956349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2937980706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2341513192"/>
                    </a:ext>
                  </a:extLst>
                </a:gridCol>
              </a:tblGrid>
              <a:tr h="459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«Учитель»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419649"/>
                  </a:ext>
                </a:extLst>
              </a:tr>
              <a:tr h="653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Галинова С.А.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Никулина С.Д.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Стрельцова О.В.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Тукачева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М.А.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Тупицына И.О.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Четина Е.М.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Щуков В.Е.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523784"/>
                  </a:ext>
                </a:extLst>
              </a:tr>
              <a:tr h="653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449964"/>
                  </a:ext>
                </a:extLst>
              </a:tr>
              <a:tr h="3905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«Урок»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748432"/>
                  </a:ext>
                </a:extLst>
              </a:tr>
              <a:tr h="1306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Кудымкарского муниципального округа Пермского края»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276162"/>
                  </a:ext>
                </a:extLst>
              </a:tr>
              <a:tr h="392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626924"/>
                  </a:ext>
                </a:extLst>
              </a:tr>
              <a:tr h="392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7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23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92696"/>
            <a:ext cx="8712968" cy="60016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76202"/>
              </p:ext>
            </p:extLst>
          </p:nvPr>
        </p:nvGraphicFramePr>
        <p:xfrm>
          <a:off x="467544" y="1772815"/>
          <a:ext cx="8229602" cy="43204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66841">
                  <a:extLst>
                    <a:ext uri="{9D8B030D-6E8A-4147-A177-3AD203B41FA5}">
                      <a16:colId xmlns:a16="http://schemas.microsoft.com/office/drawing/2014/main" val="2306648370"/>
                    </a:ext>
                  </a:extLst>
                </a:gridCol>
                <a:gridCol w="2891213">
                  <a:extLst>
                    <a:ext uri="{9D8B030D-6E8A-4147-A177-3AD203B41FA5}">
                      <a16:colId xmlns:a16="http://schemas.microsoft.com/office/drawing/2014/main" val="1490180435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078314950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823234890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427443937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1850425011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1643299594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507438278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48914603"/>
                    </a:ext>
                  </a:extLst>
                </a:gridCol>
              </a:tblGrid>
              <a:tr h="67189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«Специалист в области воспитания»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340605"/>
                  </a:ext>
                </a:extLst>
              </a:tr>
              <a:tr h="723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Ганимедов К.А.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Мехоношина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С.М.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Полуянова В.В.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Сятчихин Е.С.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Н.А.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Трошева А.В.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Тупицына А.П.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154921"/>
                  </a:ext>
                </a:extLst>
              </a:tr>
              <a:tr h="539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590913"/>
                  </a:ext>
                </a:extLst>
              </a:tr>
              <a:tr h="432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«Внеурочное мероприятие»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017771"/>
                  </a:ext>
                </a:extLst>
              </a:tr>
              <a:tr h="10845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Кудымкарского муниципального округа Пермского края»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677291"/>
                  </a:ext>
                </a:extLst>
              </a:tr>
              <a:tr h="4346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288690"/>
                  </a:ext>
                </a:extLst>
              </a:tr>
              <a:tr h="4346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360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45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995563"/>
              </p:ext>
            </p:extLst>
          </p:nvPr>
        </p:nvGraphicFramePr>
        <p:xfrm>
          <a:off x="421196" y="1772816"/>
          <a:ext cx="8229599" cy="396043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95396">
                  <a:extLst>
                    <a:ext uri="{9D8B030D-6E8A-4147-A177-3AD203B41FA5}">
                      <a16:colId xmlns:a16="http://schemas.microsoft.com/office/drawing/2014/main" val="3110660433"/>
                    </a:ext>
                  </a:extLst>
                </a:gridCol>
                <a:gridCol w="3448015">
                  <a:extLst>
                    <a:ext uri="{9D8B030D-6E8A-4147-A177-3AD203B41FA5}">
                      <a16:colId xmlns:a16="http://schemas.microsoft.com/office/drawing/2014/main" val="2721525121"/>
                    </a:ext>
                  </a:extLst>
                </a:gridCol>
                <a:gridCol w="1195396">
                  <a:extLst>
                    <a:ext uri="{9D8B030D-6E8A-4147-A177-3AD203B41FA5}">
                      <a16:colId xmlns:a16="http://schemas.microsoft.com/office/drawing/2014/main" val="2993376641"/>
                    </a:ext>
                  </a:extLst>
                </a:gridCol>
                <a:gridCol w="1195396">
                  <a:extLst>
                    <a:ext uri="{9D8B030D-6E8A-4147-A177-3AD203B41FA5}">
                      <a16:colId xmlns:a16="http://schemas.microsoft.com/office/drawing/2014/main" val="2612821041"/>
                    </a:ext>
                  </a:extLst>
                </a:gridCol>
                <a:gridCol w="1195396">
                  <a:extLst>
                    <a:ext uri="{9D8B030D-6E8A-4147-A177-3AD203B41FA5}">
                      <a16:colId xmlns:a16="http://schemas.microsoft.com/office/drawing/2014/main" val="1811723862"/>
                    </a:ext>
                  </a:extLst>
                </a:gridCol>
              </a:tblGrid>
              <a:tr h="76680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«Социально-педагогическая»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8106"/>
                  </a:ext>
                </a:extLst>
              </a:tr>
              <a:tr h="637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Созонова В.И.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Мальцева Е.Л.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Караваева Н.А.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299119"/>
                  </a:ext>
                </a:extLst>
              </a:tr>
              <a:tr h="412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580205"/>
                  </a:ext>
                </a:extLst>
              </a:tr>
              <a:tr h="4933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«Занятие»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468911"/>
                  </a:ext>
                </a:extLst>
              </a:tr>
              <a:tr h="825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Кудымкарского муниципального округа Пермского края»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907669"/>
                  </a:ext>
                </a:extLst>
              </a:tr>
              <a:tr h="412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17283"/>
                  </a:ext>
                </a:extLst>
              </a:tr>
              <a:tr h="412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9432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487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878" y="188640"/>
            <a:ext cx="7704856" cy="64940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	</a:t>
            </a:r>
          </a:p>
          <a:p>
            <a:pPr algn="ctr"/>
            <a:r>
              <a:rPr lang="ru-RU" sz="2800" dirty="0"/>
              <a:t>	</a:t>
            </a:r>
            <a:r>
              <a:rPr lang="ru-RU" sz="2800" b="1" dirty="0">
                <a:solidFill>
                  <a:srgbClr val="7030A0"/>
                </a:solidFill>
              </a:rPr>
              <a:t>Участники:</a:t>
            </a:r>
          </a:p>
          <a:p>
            <a:pPr algn="just"/>
            <a:r>
              <a:rPr lang="ru-RU" sz="2800" dirty="0"/>
              <a:t> З</a:t>
            </a:r>
            <a:r>
              <a:rPr lang="ru-RU" sz="2800" b="1" dirty="0"/>
              <a:t>аочный этап конкурса</a:t>
            </a:r>
            <a:r>
              <a:rPr lang="ru-RU" sz="2800" dirty="0"/>
              <a:t> – </a:t>
            </a:r>
            <a:r>
              <a:rPr lang="ru-RU" sz="2800" u="sng" dirty="0"/>
              <a:t>51 человек.  </a:t>
            </a:r>
          </a:p>
          <a:p>
            <a:pPr algn="just"/>
            <a:r>
              <a:rPr lang="ru-RU" sz="2800" i="1" dirty="0"/>
              <a:t>(из 23 образовательных организаций </a:t>
            </a:r>
            <a:r>
              <a:rPr lang="ru-RU" sz="2800" i="1" dirty="0" err="1"/>
              <a:t>Кудымкарского</a:t>
            </a:r>
            <a:r>
              <a:rPr lang="ru-RU" sz="2800" i="1" dirty="0"/>
              <a:t> муниципального округа)</a:t>
            </a:r>
          </a:p>
          <a:p>
            <a:endParaRPr lang="ru-RU" sz="2800" dirty="0"/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Номинации Конкурса:</a:t>
            </a:r>
          </a:p>
          <a:p>
            <a:r>
              <a:rPr lang="ru-RU" sz="2800" dirty="0"/>
              <a:t>1. </a:t>
            </a:r>
            <a:r>
              <a:rPr lang="ru-RU" sz="2800" b="1" dirty="0"/>
              <a:t>«Учитель родного языка» - </a:t>
            </a:r>
            <a:r>
              <a:rPr lang="ru-RU" sz="2800" dirty="0"/>
              <a:t>6 участников.</a:t>
            </a:r>
          </a:p>
          <a:p>
            <a:r>
              <a:rPr lang="ru-RU" sz="2800" dirty="0"/>
              <a:t>2. </a:t>
            </a:r>
            <a:r>
              <a:rPr lang="ru-RU" sz="2800" b="1" dirty="0"/>
              <a:t>«Педагог дошкольного образования» </a:t>
            </a:r>
            <a:r>
              <a:rPr lang="ru-RU" sz="2800" dirty="0"/>
              <a:t>- 12 участников.</a:t>
            </a:r>
          </a:p>
          <a:p>
            <a:r>
              <a:rPr lang="ru-RU" sz="2800" dirty="0"/>
              <a:t>3. </a:t>
            </a:r>
            <a:r>
              <a:rPr lang="ru-RU" sz="2800" b="1" dirty="0"/>
              <a:t>«Учитель» </a:t>
            </a:r>
            <a:r>
              <a:rPr lang="ru-RU" sz="2800" dirty="0"/>
              <a:t> - 12 участников.</a:t>
            </a:r>
          </a:p>
          <a:p>
            <a:r>
              <a:rPr lang="ru-RU" sz="2800" dirty="0"/>
              <a:t>4. </a:t>
            </a:r>
            <a:r>
              <a:rPr lang="ru-RU" sz="2800" b="1" dirty="0"/>
              <a:t>«Специалист в области воспитания» </a:t>
            </a:r>
            <a:r>
              <a:rPr lang="ru-RU" sz="2800" dirty="0"/>
              <a:t> - 14 участников.</a:t>
            </a:r>
          </a:p>
          <a:p>
            <a:r>
              <a:rPr lang="ru-RU" sz="2800" dirty="0"/>
              <a:t>5. </a:t>
            </a:r>
            <a:r>
              <a:rPr lang="ru-RU" sz="2800" b="1" dirty="0"/>
              <a:t>«Социально-педагогическая» </a:t>
            </a:r>
            <a:r>
              <a:rPr lang="ru-RU" sz="2800" dirty="0"/>
              <a:t> - 4 участника.</a:t>
            </a:r>
          </a:p>
          <a:p>
            <a:r>
              <a:rPr lang="ru-RU" sz="2800" dirty="0"/>
              <a:t>6. </a:t>
            </a:r>
            <a:r>
              <a:rPr lang="ru-RU" sz="2800" b="1" dirty="0"/>
              <a:t>«Наставник» </a:t>
            </a:r>
            <a:r>
              <a:rPr lang="ru-RU" sz="2800" dirty="0"/>
              <a:t> - 3 участника.</a:t>
            </a:r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711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8838"/>
              </p:ext>
            </p:extLst>
          </p:nvPr>
        </p:nvGraphicFramePr>
        <p:xfrm>
          <a:off x="539553" y="1988840"/>
          <a:ext cx="7920881" cy="35283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50553">
                  <a:extLst>
                    <a:ext uri="{9D8B030D-6E8A-4147-A177-3AD203B41FA5}">
                      <a16:colId xmlns:a16="http://schemas.microsoft.com/office/drawing/2014/main" val="3358072401"/>
                    </a:ext>
                  </a:extLst>
                </a:gridCol>
                <a:gridCol w="3318669">
                  <a:extLst>
                    <a:ext uri="{9D8B030D-6E8A-4147-A177-3AD203B41FA5}">
                      <a16:colId xmlns:a16="http://schemas.microsoft.com/office/drawing/2014/main" val="1305754684"/>
                    </a:ext>
                  </a:extLst>
                </a:gridCol>
                <a:gridCol w="1150553">
                  <a:extLst>
                    <a:ext uri="{9D8B030D-6E8A-4147-A177-3AD203B41FA5}">
                      <a16:colId xmlns:a16="http://schemas.microsoft.com/office/drawing/2014/main" val="2492292083"/>
                    </a:ext>
                  </a:extLst>
                </a:gridCol>
                <a:gridCol w="1150553">
                  <a:extLst>
                    <a:ext uri="{9D8B030D-6E8A-4147-A177-3AD203B41FA5}">
                      <a16:colId xmlns:a16="http://schemas.microsoft.com/office/drawing/2014/main" val="1867322683"/>
                    </a:ext>
                  </a:extLst>
                </a:gridCol>
                <a:gridCol w="1150553">
                  <a:extLst>
                    <a:ext uri="{9D8B030D-6E8A-4147-A177-3AD203B41FA5}">
                      <a16:colId xmlns:a16="http://schemas.microsoft.com/office/drawing/2014/main" val="2890565922"/>
                    </a:ext>
                  </a:extLst>
                </a:gridCol>
              </a:tblGrid>
              <a:tr h="69328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«Наставник»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787040"/>
                  </a:ext>
                </a:extLst>
              </a:tr>
              <a:tr h="373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Тотьмянина Л. 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Мелентьева Е. Н.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Мартынова Н.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994296"/>
                  </a:ext>
                </a:extLst>
              </a:tr>
              <a:tr h="373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282324"/>
                  </a:ext>
                </a:extLst>
              </a:tr>
              <a:tr h="446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«Мастер-класс»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14326"/>
                  </a:ext>
                </a:extLst>
              </a:tr>
              <a:tr h="746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Кудымкарского муниципального округа Пермского края»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78297"/>
                  </a:ext>
                </a:extLst>
              </a:tr>
              <a:tr h="4484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529127"/>
                  </a:ext>
                </a:extLst>
              </a:tr>
              <a:tr h="4484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052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003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12776"/>
            <a:ext cx="7560840" cy="29238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x-none" sz="2800" b="1" dirty="0">
                <a:solidFill>
                  <a:srgbClr val="7030A0"/>
                </a:solidFill>
              </a:rPr>
              <a:t>Конкурсн</a:t>
            </a:r>
            <a:r>
              <a:rPr lang="ru-RU" sz="2800" b="1" dirty="0">
                <a:solidFill>
                  <a:srgbClr val="7030A0"/>
                </a:solidFill>
              </a:rPr>
              <a:t>о</a:t>
            </a:r>
            <a:r>
              <a:rPr lang="x-none" sz="2800" b="1" dirty="0">
                <a:solidFill>
                  <a:srgbClr val="7030A0"/>
                </a:solidFill>
              </a:rPr>
              <a:t>е испытани</a:t>
            </a:r>
            <a:r>
              <a:rPr lang="ru-RU" sz="2800" b="1" dirty="0">
                <a:solidFill>
                  <a:srgbClr val="7030A0"/>
                </a:solidFill>
              </a:rPr>
              <a:t>е</a:t>
            </a:r>
            <a:r>
              <a:rPr lang="x-none" sz="2800" b="1" dirty="0">
                <a:solidFill>
                  <a:srgbClr val="7030A0"/>
                </a:solidFill>
              </a:rPr>
              <a:t> для</a:t>
            </a:r>
            <a:r>
              <a:rPr lang="ru-RU" sz="2800" b="1" dirty="0">
                <a:solidFill>
                  <a:srgbClr val="7030A0"/>
                </a:solidFill>
              </a:rPr>
              <a:t> всех</a:t>
            </a:r>
            <a:r>
              <a:rPr lang="x-none" sz="2800" b="1" dirty="0">
                <a:solidFill>
                  <a:srgbClr val="7030A0"/>
                </a:solidFill>
              </a:rPr>
              <a:t> номинации</a:t>
            </a:r>
            <a:endParaRPr lang="ru-RU" sz="2800" b="1" dirty="0">
              <a:solidFill>
                <a:srgbClr val="7030A0"/>
              </a:solidFill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очный этап</a:t>
            </a:r>
          </a:p>
          <a:p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b="1" dirty="0"/>
              <a:t>«Диалог с представителями администрации Кудымкарского муниципального округа Пермского края» - 16.02.2023г.</a:t>
            </a:r>
            <a:endParaRPr lang="ru-RU" sz="2800" b="1" dirty="0">
              <a:solidFill>
                <a:schemeClr val="tx1"/>
              </a:solidFill>
            </a:endParaRPr>
          </a:p>
          <a:p>
            <a:pPr algn="just"/>
            <a:endParaRPr lang="ru-RU" sz="2400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76" y="164637"/>
            <a:ext cx="1488469" cy="124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710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67403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160159"/>
              </p:ext>
            </p:extLst>
          </p:nvPr>
        </p:nvGraphicFramePr>
        <p:xfrm>
          <a:off x="467544" y="1472574"/>
          <a:ext cx="8229599" cy="426068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29938">
                  <a:extLst>
                    <a:ext uri="{9D8B030D-6E8A-4147-A177-3AD203B41FA5}">
                      <a16:colId xmlns:a16="http://schemas.microsoft.com/office/drawing/2014/main" val="2226539357"/>
                    </a:ext>
                  </a:extLst>
                </a:gridCol>
                <a:gridCol w="3577889">
                  <a:extLst>
                    <a:ext uri="{9D8B030D-6E8A-4147-A177-3AD203B41FA5}">
                      <a16:colId xmlns:a16="http://schemas.microsoft.com/office/drawing/2014/main" val="1137494795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4027605416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1208290106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1880991057"/>
                    </a:ext>
                  </a:extLst>
                </a:gridCol>
                <a:gridCol w="930443">
                  <a:extLst>
                    <a:ext uri="{9D8B030D-6E8A-4147-A177-3AD203B41FA5}">
                      <a16:colId xmlns:a16="http://schemas.microsoft.com/office/drawing/2014/main" val="3781039936"/>
                    </a:ext>
                  </a:extLst>
                </a:gridCol>
              </a:tblGrid>
              <a:tr h="5988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«Учитель родного языка»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464253"/>
                  </a:ext>
                </a:extLst>
              </a:tr>
              <a:tr h="851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Гусельникова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Т.И.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Епанова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Л.Г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Боталова Т.М.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Федосеева Е.А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7305895"/>
                  </a:ext>
                </a:extLst>
              </a:tr>
              <a:tr h="425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099379"/>
                  </a:ext>
                </a:extLst>
              </a:tr>
              <a:tr h="5090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«Урок»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000593"/>
                  </a:ext>
                </a:extLst>
              </a:tr>
              <a:tr h="8515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Кудымкарского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Пермского края»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84254"/>
                  </a:ext>
                </a:extLst>
              </a:tr>
              <a:tr h="511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385538"/>
                  </a:ext>
                </a:extLst>
              </a:tr>
              <a:tr h="5118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061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137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63709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402426"/>
              </p:ext>
            </p:extLst>
          </p:nvPr>
        </p:nvGraphicFramePr>
        <p:xfrm>
          <a:off x="457199" y="1566123"/>
          <a:ext cx="8229602" cy="474319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66841">
                  <a:extLst>
                    <a:ext uri="{9D8B030D-6E8A-4147-A177-3AD203B41FA5}">
                      <a16:colId xmlns:a16="http://schemas.microsoft.com/office/drawing/2014/main" val="2930964806"/>
                    </a:ext>
                  </a:extLst>
                </a:gridCol>
                <a:gridCol w="2891213">
                  <a:extLst>
                    <a:ext uri="{9D8B030D-6E8A-4147-A177-3AD203B41FA5}">
                      <a16:colId xmlns:a16="http://schemas.microsoft.com/office/drawing/2014/main" val="2850844348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1485165395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163495766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599598949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485756600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671131938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257763652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567563254"/>
                    </a:ext>
                  </a:extLst>
                </a:gridCol>
              </a:tblGrid>
              <a:tr h="58016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«Педагог дошкольного образования»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886490"/>
                  </a:ext>
                </a:extLst>
              </a:tr>
              <a:tr h="8249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Епишина В.А.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Мехоношина А.Л.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Плотникова Д.А.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Родина Л.С.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Семушева Е.Н.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Тебенькова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М.Н.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 И.Я.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728315"/>
                  </a:ext>
                </a:extLst>
              </a:tr>
              <a:tr h="6154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291871"/>
                  </a:ext>
                </a:extLst>
              </a:tr>
              <a:tr h="49320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«Совместная деятельность с детьми»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751367"/>
                  </a:ext>
                </a:extLst>
              </a:tr>
              <a:tr h="12374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Кудымкарского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Пермского края»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8754321"/>
                  </a:ext>
                </a:extLst>
              </a:tr>
              <a:tr h="495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574738"/>
                  </a:ext>
                </a:extLst>
              </a:tr>
              <a:tr h="4959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243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6842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92696"/>
            <a:ext cx="8712968" cy="60016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016416"/>
              </p:ext>
            </p:extLst>
          </p:nvPr>
        </p:nvGraphicFramePr>
        <p:xfrm>
          <a:off x="467543" y="1916834"/>
          <a:ext cx="8208911" cy="424847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61248">
                  <a:extLst>
                    <a:ext uri="{9D8B030D-6E8A-4147-A177-3AD203B41FA5}">
                      <a16:colId xmlns:a16="http://schemas.microsoft.com/office/drawing/2014/main" val="2932674887"/>
                    </a:ext>
                  </a:extLst>
                </a:gridCol>
                <a:gridCol w="2116867">
                  <a:extLst>
                    <a:ext uri="{9D8B030D-6E8A-4147-A177-3AD203B41FA5}">
                      <a16:colId xmlns:a16="http://schemas.microsoft.com/office/drawing/2014/main" val="3962659788"/>
                    </a:ext>
                  </a:extLst>
                </a:gridCol>
                <a:gridCol w="761248">
                  <a:extLst>
                    <a:ext uri="{9D8B030D-6E8A-4147-A177-3AD203B41FA5}">
                      <a16:colId xmlns:a16="http://schemas.microsoft.com/office/drawing/2014/main" val="1579668196"/>
                    </a:ext>
                  </a:extLst>
                </a:gridCol>
                <a:gridCol w="761248">
                  <a:extLst>
                    <a:ext uri="{9D8B030D-6E8A-4147-A177-3AD203B41FA5}">
                      <a16:colId xmlns:a16="http://schemas.microsoft.com/office/drawing/2014/main" val="1742232786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3370643258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3559474819"/>
                    </a:ext>
                  </a:extLst>
                </a:gridCol>
                <a:gridCol w="761248">
                  <a:extLst>
                    <a:ext uri="{9D8B030D-6E8A-4147-A177-3AD203B41FA5}">
                      <a16:colId xmlns:a16="http://schemas.microsoft.com/office/drawing/2014/main" val="2163956349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2937980706"/>
                    </a:ext>
                  </a:extLst>
                </a:gridCol>
                <a:gridCol w="761763">
                  <a:extLst>
                    <a:ext uri="{9D8B030D-6E8A-4147-A177-3AD203B41FA5}">
                      <a16:colId xmlns:a16="http://schemas.microsoft.com/office/drawing/2014/main" val="2341513192"/>
                    </a:ext>
                  </a:extLst>
                </a:gridCol>
              </a:tblGrid>
              <a:tr h="459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«Учитель»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419649"/>
                  </a:ext>
                </a:extLst>
              </a:tr>
              <a:tr h="653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Галинова С.А.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Никулина С.Д.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Стрельцова О.В.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Тукачева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М.А.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Тупицына И.О.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Четина Е.М.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Щуков В.Е.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523784"/>
                  </a:ext>
                </a:extLst>
              </a:tr>
              <a:tr h="653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449964"/>
                  </a:ext>
                </a:extLst>
              </a:tr>
              <a:tr h="3905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«Урок»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4748432"/>
                  </a:ext>
                </a:extLst>
              </a:tr>
              <a:tr h="13065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Кудымкарского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Пермского края»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276162"/>
                  </a:ext>
                </a:extLst>
              </a:tr>
              <a:tr h="392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626924"/>
                  </a:ext>
                </a:extLst>
              </a:tr>
              <a:tr h="392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7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18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692696"/>
            <a:ext cx="8712968" cy="60016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613813"/>
              </p:ext>
            </p:extLst>
          </p:nvPr>
        </p:nvGraphicFramePr>
        <p:xfrm>
          <a:off x="467544" y="1772815"/>
          <a:ext cx="8229602" cy="43204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66841">
                  <a:extLst>
                    <a:ext uri="{9D8B030D-6E8A-4147-A177-3AD203B41FA5}">
                      <a16:colId xmlns:a16="http://schemas.microsoft.com/office/drawing/2014/main" val="2306648370"/>
                    </a:ext>
                  </a:extLst>
                </a:gridCol>
                <a:gridCol w="2891213">
                  <a:extLst>
                    <a:ext uri="{9D8B030D-6E8A-4147-A177-3AD203B41FA5}">
                      <a16:colId xmlns:a16="http://schemas.microsoft.com/office/drawing/2014/main" val="1490180435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078314950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823234890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427443937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1850425011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1643299594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3507438278"/>
                    </a:ext>
                  </a:extLst>
                </a:gridCol>
                <a:gridCol w="667364">
                  <a:extLst>
                    <a:ext uri="{9D8B030D-6E8A-4147-A177-3AD203B41FA5}">
                      <a16:colId xmlns:a16="http://schemas.microsoft.com/office/drawing/2014/main" val="248914603"/>
                    </a:ext>
                  </a:extLst>
                </a:gridCol>
              </a:tblGrid>
              <a:tr h="67189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«Специалист в области воспитания»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340605"/>
                  </a:ext>
                </a:extLst>
              </a:tr>
              <a:tr h="723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Ганимедов К.А.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Мехоношина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С.М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Полуянова В.В.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Сятчихин Е.С.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Н.А.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Трошева А.В.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Тупицына А.П.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154921"/>
                  </a:ext>
                </a:extLst>
              </a:tr>
              <a:tr h="5394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590913"/>
                  </a:ext>
                </a:extLst>
              </a:tr>
              <a:tr h="432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«Внеурочное мероприятие»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017771"/>
                  </a:ext>
                </a:extLst>
              </a:tr>
              <a:tr h="10845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</a:t>
                      </a: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Кудымкарского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Пермского края»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677291"/>
                  </a:ext>
                </a:extLst>
              </a:tr>
              <a:tr h="4346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288690"/>
                  </a:ext>
                </a:extLst>
              </a:tr>
              <a:tr h="43463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360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007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15239"/>
              </p:ext>
            </p:extLst>
          </p:nvPr>
        </p:nvGraphicFramePr>
        <p:xfrm>
          <a:off x="421196" y="1772816"/>
          <a:ext cx="8229599" cy="410115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95396">
                  <a:extLst>
                    <a:ext uri="{9D8B030D-6E8A-4147-A177-3AD203B41FA5}">
                      <a16:colId xmlns:a16="http://schemas.microsoft.com/office/drawing/2014/main" val="3110660433"/>
                    </a:ext>
                  </a:extLst>
                </a:gridCol>
                <a:gridCol w="3448015">
                  <a:extLst>
                    <a:ext uri="{9D8B030D-6E8A-4147-A177-3AD203B41FA5}">
                      <a16:colId xmlns:a16="http://schemas.microsoft.com/office/drawing/2014/main" val="2721525121"/>
                    </a:ext>
                  </a:extLst>
                </a:gridCol>
                <a:gridCol w="1195396">
                  <a:extLst>
                    <a:ext uri="{9D8B030D-6E8A-4147-A177-3AD203B41FA5}">
                      <a16:colId xmlns:a16="http://schemas.microsoft.com/office/drawing/2014/main" val="2993376641"/>
                    </a:ext>
                  </a:extLst>
                </a:gridCol>
                <a:gridCol w="1195396">
                  <a:extLst>
                    <a:ext uri="{9D8B030D-6E8A-4147-A177-3AD203B41FA5}">
                      <a16:colId xmlns:a16="http://schemas.microsoft.com/office/drawing/2014/main" val="2612821041"/>
                    </a:ext>
                  </a:extLst>
                </a:gridCol>
                <a:gridCol w="1195396">
                  <a:extLst>
                    <a:ext uri="{9D8B030D-6E8A-4147-A177-3AD203B41FA5}">
                      <a16:colId xmlns:a16="http://schemas.microsoft.com/office/drawing/2014/main" val="1811723862"/>
                    </a:ext>
                  </a:extLst>
                </a:gridCol>
              </a:tblGrid>
              <a:tr h="76680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«Социально-педагогическая»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8106"/>
                  </a:ext>
                </a:extLst>
              </a:tr>
              <a:tr h="6373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Созонова В.И.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Мальцева Е.Л.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Караваева Н.А.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299119"/>
                  </a:ext>
                </a:extLst>
              </a:tr>
              <a:tr h="412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3580205"/>
                  </a:ext>
                </a:extLst>
              </a:tr>
              <a:tr h="4933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«Занятие»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468911"/>
                  </a:ext>
                </a:extLst>
              </a:tr>
              <a:tr h="8251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Кудымкарского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Пермского края»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907669"/>
                  </a:ext>
                </a:extLst>
              </a:tr>
              <a:tr h="412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1917283"/>
                  </a:ext>
                </a:extLst>
              </a:tr>
              <a:tr h="4125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9432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0001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76672"/>
            <a:ext cx="8712968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</a:t>
            </a:r>
          </a:p>
          <a:p>
            <a:pPr algn="ctr"/>
            <a:r>
              <a:rPr lang="ru-RU" b="1" dirty="0"/>
              <a:t>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(Очный этап)</a:t>
            </a:r>
            <a:endParaRPr lang="ru-RU" dirty="0"/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874153"/>
              </p:ext>
            </p:extLst>
          </p:nvPr>
        </p:nvGraphicFramePr>
        <p:xfrm>
          <a:off x="539553" y="1988840"/>
          <a:ext cx="7920881" cy="374822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50553">
                  <a:extLst>
                    <a:ext uri="{9D8B030D-6E8A-4147-A177-3AD203B41FA5}">
                      <a16:colId xmlns:a16="http://schemas.microsoft.com/office/drawing/2014/main" val="3358072401"/>
                    </a:ext>
                  </a:extLst>
                </a:gridCol>
                <a:gridCol w="3318669">
                  <a:extLst>
                    <a:ext uri="{9D8B030D-6E8A-4147-A177-3AD203B41FA5}">
                      <a16:colId xmlns:a16="http://schemas.microsoft.com/office/drawing/2014/main" val="1305754684"/>
                    </a:ext>
                  </a:extLst>
                </a:gridCol>
                <a:gridCol w="1150553">
                  <a:extLst>
                    <a:ext uri="{9D8B030D-6E8A-4147-A177-3AD203B41FA5}">
                      <a16:colId xmlns:a16="http://schemas.microsoft.com/office/drawing/2014/main" val="2492292083"/>
                    </a:ext>
                  </a:extLst>
                </a:gridCol>
                <a:gridCol w="1150553">
                  <a:extLst>
                    <a:ext uri="{9D8B030D-6E8A-4147-A177-3AD203B41FA5}">
                      <a16:colId xmlns:a16="http://schemas.microsoft.com/office/drawing/2014/main" val="1867322683"/>
                    </a:ext>
                  </a:extLst>
                </a:gridCol>
                <a:gridCol w="1150553">
                  <a:extLst>
                    <a:ext uri="{9D8B030D-6E8A-4147-A177-3AD203B41FA5}">
                      <a16:colId xmlns:a16="http://schemas.microsoft.com/office/drawing/2014/main" val="2890565922"/>
                    </a:ext>
                  </a:extLst>
                </a:gridCol>
              </a:tblGrid>
              <a:tr h="69328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52475" algn="l"/>
                        </a:tabLst>
                        <a:defRPr/>
                      </a:pPr>
                      <a:r>
                        <a:rPr kumimoji="0" lang="ru-RU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Номинация 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«Наставник»</a:t>
                      </a:r>
                      <a:endParaRPr kumimoji="0" lang="ru-RU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787040"/>
                  </a:ext>
                </a:extLst>
              </a:tr>
              <a:tr h="373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Тотьмянина</a:t>
                      </a:r>
                      <a:r>
                        <a:rPr lang="ru-RU" sz="9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 С.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Мелентьева Е. Н.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Мартынова Н.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994296"/>
                  </a:ext>
                </a:extLst>
              </a:tr>
              <a:tr h="373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«4К - компетенции современного педагога»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5282324"/>
                  </a:ext>
                </a:extLst>
              </a:tr>
              <a:tr h="4460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«Мастер-класс»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14326"/>
                  </a:ext>
                </a:extLst>
              </a:tr>
              <a:tr h="746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«Диалог с представителями администрации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Кудымкарского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округа Пермского края»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78297"/>
                  </a:ext>
                </a:extLst>
              </a:tr>
              <a:tr h="4484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529127"/>
                  </a:ext>
                </a:extLst>
              </a:tr>
              <a:tr h="4484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052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77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446" y="26633"/>
            <a:ext cx="1159268" cy="91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63688" y="26633"/>
            <a:ext cx="65263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Победители</a:t>
            </a:r>
            <a:r>
              <a:rPr kumimoji="0" lang="ru-RU" altLang="ru-RU" sz="3200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конкурса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6626" name="Picture 2" descr="https://sun9-3.userapi.com/impg/eRakl2pD6jOlaOc9iP-com8Im5C8auSGzZZ14w/emVP6CP9zFw.jpg?size=1280x1201&amp;quality=96&amp;sign=51a38e69850b040caa85329fb073a6e4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070" y="727375"/>
            <a:ext cx="6802098" cy="60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9317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75856" y="26633"/>
            <a:ext cx="50141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Победители </a:t>
            </a:r>
            <a:r>
              <a:rPr kumimoji="0" lang="ru-RU" altLang="ru-RU" sz="3200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конкурса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4579" name="Picture 3" descr="https://sun9-51.userapi.com/impg/hxvIFkRbsP-PpEVl2SwQTapMFBLInRXdHeJX0g/HKa3TJxaS6g.jpg?size=540x1080&amp;quality=96&amp;sign=8705a5861915dec538bd2edff9877479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92908"/>
            <a:ext cx="3384376" cy="612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127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Конкурсное испытание </a:t>
            </a:r>
            <a:br>
              <a:rPr lang="ru-RU" b="1" dirty="0"/>
            </a:br>
            <a:r>
              <a:rPr lang="ru-RU" b="1" dirty="0"/>
              <a:t>«Интернет-портфолио»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435280" cy="45259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/>
              <a:t>Цель :</a:t>
            </a:r>
            <a:r>
              <a:rPr lang="ru-RU" dirty="0"/>
              <a:t> демонстрация различных аспектов профессиональной деятельности с ИКТ</a:t>
            </a:r>
          </a:p>
        </p:txBody>
      </p:sp>
      <p:pic>
        <p:nvPicPr>
          <p:cNvPr id="1026" name="Picture 2" descr="https://52mayachok.68edu.ru/wp-content/uploads/2019/01/704659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25" y="2708920"/>
            <a:ext cx="4248472" cy="342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3267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233" y="692696"/>
            <a:ext cx="8397532" cy="54476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pPr algn="ctr"/>
            <a:endParaRPr lang="ru-RU" sz="60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pPr algn="ctr"/>
            <a:endParaRPr lang="ru-RU" sz="1400" b="1" dirty="0">
              <a:solidFill>
                <a:srgbClr val="800000"/>
              </a:solidFill>
            </a:endParaRPr>
          </a:p>
          <a:p>
            <a:endParaRPr lang="ru-RU" sz="1400" b="1" dirty="0">
              <a:solidFill>
                <a:srgbClr val="800000"/>
              </a:solidFill>
            </a:endParaRPr>
          </a:p>
          <a:p>
            <a:endParaRPr lang="ru-RU" sz="1400" b="1" dirty="0">
              <a:solidFill>
                <a:srgbClr val="800000"/>
              </a:solidFill>
            </a:endParaRPr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038" y="164639"/>
            <a:ext cx="1357966" cy="140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30971"/>
              </p:ext>
            </p:extLst>
          </p:nvPr>
        </p:nvGraphicFramePr>
        <p:xfrm>
          <a:off x="467544" y="978131"/>
          <a:ext cx="7560840" cy="567055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val="1478683270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3320938627"/>
                    </a:ext>
                  </a:extLst>
                </a:gridCol>
              </a:tblGrid>
              <a:tr h="4703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«Учитель родного языка»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Гусельникова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Татьяна Ивановна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учитель коми-пермяцкого языка и литературы МАОУ «</a:t>
                      </a:r>
                      <a:r>
                        <a:rPr lang="ru-RU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Гуринская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7562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63688" y="26633"/>
            <a:ext cx="652633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Призеры</a:t>
            </a:r>
            <a:r>
              <a:rPr kumimoji="0" lang="ru-RU" altLang="ru-RU" sz="3200" b="1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конкурса: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12633"/>
              </p:ext>
            </p:extLst>
          </p:nvPr>
        </p:nvGraphicFramePr>
        <p:xfrm>
          <a:off x="466553" y="1722364"/>
          <a:ext cx="7560840" cy="830580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val="397503321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3024904970"/>
                    </a:ext>
                  </a:extLst>
                </a:gridCol>
              </a:tblGrid>
              <a:tr h="41529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«Педагог дошкольного образования»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Тебенькова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Мария Николаевна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воспитатель МАДОУ «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Белоевский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детский сад»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94163"/>
                  </a:ext>
                </a:extLst>
              </a:tr>
              <a:tr h="415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Семушева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Екатерина Николаевна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воспитатель структурного подразделения «Детский сад МОБУ «СОШ №1» г. Кудымкара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08172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786240"/>
              </p:ext>
            </p:extLst>
          </p:nvPr>
        </p:nvGraphicFramePr>
        <p:xfrm>
          <a:off x="467544" y="2710217"/>
          <a:ext cx="7560840" cy="830580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val="932381222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3457519724"/>
                    </a:ext>
                  </a:extLst>
                </a:gridCol>
              </a:tblGrid>
              <a:tr h="41529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«Учитель»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Щуков Владислав Евгеньевич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учитель английского языка МОБУ «Гимназия № 3» г. Кудымкара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3136967"/>
                  </a:ext>
                </a:extLst>
              </a:tr>
              <a:tr h="415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Галинова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Светлана Александровна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учитель начальных классов МОБУ «СОШ №1»г. Кудымкара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678569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715584"/>
              </p:ext>
            </p:extLst>
          </p:nvPr>
        </p:nvGraphicFramePr>
        <p:xfrm>
          <a:off x="473458" y="3699591"/>
          <a:ext cx="7560840" cy="830580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val="1583306242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2076555208"/>
                    </a:ext>
                  </a:extLst>
                </a:gridCol>
              </a:tblGrid>
              <a:tr h="41529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«Специалист в области воспитания»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Мехоношина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Светлана Михайловна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классный руководитель МБОУ г. Кудымкара «Школа-детский сад №12»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647727"/>
                  </a:ext>
                </a:extLst>
              </a:tr>
              <a:tr h="415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Трошева Анна Владимировна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классный руководитель МОБУ «Гимназия № 3» г. Кудымкара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002250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692731"/>
              </p:ext>
            </p:extLst>
          </p:nvPr>
        </p:nvGraphicFramePr>
        <p:xfrm>
          <a:off x="467544" y="4707202"/>
          <a:ext cx="7560840" cy="407353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val="2306359745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244783363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«Социально-педагогическая»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Мальцева Елена Леонидовна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педагог-психолог МБДОУ «Детский сад №11 «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Чебурашка»г.Кудымкара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468040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016173"/>
              </p:ext>
            </p:extLst>
          </p:nvPr>
        </p:nvGraphicFramePr>
        <p:xfrm>
          <a:off x="467544" y="5391854"/>
          <a:ext cx="7560840" cy="407353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:a16="http://schemas.microsoft.com/office/drawing/2014/main" val="2285614115"/>
                    </a:ext>
                  </a:extLst>
                </a:gridCol>
                <a:gridCol w="4608512">
                  <a:extLst>
                    <a:ext uri="{9D8B030D-6E8A-4147-A177-3AD203B41FA5}">
                      <a16:colId xmlns:a16="http://schemas.microsoft.com/office/drawing/2014/main" val="1164032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«Наставник»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Людмила Степановна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учитель начальных классов МБОУ г. Кудымкара «СОШ №2»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4941260"/>
                  </a:ext>
                </a:extLst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83886" y="537356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67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/>
              <a:t>Конкурсное испытание</a:t>
            </a:r>
            <a:br>
              <a:rPr lang="ru-RU" b="1" dirty="0"/>
            </a:br>
            <a:r>
              <a:rPr lang="ru-RU" b="1" dirty="0"/>
              <a:t>«</a:t>
            </a:r>
            <a:r>
              <a:rPr lang="ru-RU" b="1" dirty="0" err="1"/>
              <a:t>Self</a:t>
            </a:r>
            <a:r>
              <a:rPr lang="ru-RU" b="1" dirty="0"/>
              <a:t> презентация»</a:t>
            </a:r>
            <a:endParaRPr lang="ru-RU" dirty="0"/>
          </a:p>
        </p:txBody>
      </p:sp>
      <p:pic>
        <p:nvPicPr>
          <p:cNvPr id="1026" name="Picture 2" descr="https://systemrequirements.ru/wp-content/uploads/Sistemnyie-trebovaniya-Programmyi-4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80928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293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164134"/>
            <a:ext cx="7704856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800" u="sng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638373"/>
              </p:ext>
            </p:extLst>
          </p:nvPr>
        </p:nvGraphicFramePr>
        <p:xfrm>
          <a:off x="1259631" y="1772816"/>
          <a:ext cx="6912769" cy="38884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90976">
                  <a:extLst>
                    <a:ext uri="{9D8B030D-6E8A-4147-A177-3AD203B41FA5}">
                      <a16:colId xmlns:a16="http://schemas.microsoft.com/office/drawing/2014/main" val="4139277081"/>
                    </a:ext>
                  </a:extLst>
                </a:gridCol>
                <a:gridCol w="2073357">
                  <a:extLst>
                    <a:ext uri="{9D8B030D-6E8A-4147-A177-3AD203B41FA5}">
                      <a16:colId xmlns:a16="http://schemas.microsoft.com/office/drawing/2014/main" val="2118963812"/>
                    </a:ext>
                  </a:extLst>
                </a:gridCol>
                <a:gridCol w="691406">
                  <a:extLst>
                    <a:ext uri="{9D8B030D-6E8A-4147-A177-3AD203B41FA5}">
                      <a16:colId xmlns:a16="http://schemas.microsoft.com/office/drawing/2014/main" val="1648722045"/>
                    </a:ext>
                  </a:extLst>
                </a:gridCol>
                <a:gridCol w="792734">
                  <a:extLst>
                    <a:ext uri="{9D8B030D-6E8A-4147-A177-3AD203B41FA5}">
                      <a16:colId xmlns:a16="http://schemas.microsoft.com/office/drawing/2014/main" val="153647796"/>
                    </a:ext>
                  </a:extLst>
                </a:gridCol>
                <a:gridCol w="590078">
                  <a:extLst>
                    <a:ext uri="{9D8B030D-6E8A-4147-A177-3AD203B41FA5}">
                      <a16:colId xmlns:a16="http://schemas.microsoft.com/office/drawing/2014/main" val="3100363865"/>
                    </a:ext>
                  </a:extLst>
                </a:gridCol>
                <a:gridCol w="691406">
                  <a:extLst>
                    <a:ext uri="{9D8B030D-6E8A-4147-A177-3AD203B41FA5}">
                      <a16:colId xmlns:a16="http://schemas.microsoft.com/office/drawing/2014/main" val="3134603497"/>
                    </a:ext>
                  </a:extLst>
                </a:gridCol>
                <a:gridCol w="691406">
                  <a:extLst>
                    <a:ext uri="{9D8B030D-6E8A-4147-A177-3AD203B41FA5}">
                      <a16:colId xmlns:a16="http://schemas.microsoft.com/office/drawing/2014/main" val="1476322778"/>
                    </a:ext>
                  </a:extLst>
                </a:gridCol>
                <a:gridCol w="691406">
                  <a:extLst>
                    <a:ext uri="{9D8B030D-6E8A-4147-A177-3AD203B41FA5}">
                      <a16:colId xmlns:a16="http://schemas.microsoft.com/office/drawing/2014/main" val="1588774809"/>
                    </a:ext>
                  </a:extLst>
                </a:gridCol>
              </a:tblGrid>
              <a:tr h="60721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Номинация 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«Учитель родного языка»</a:t>
                      </a:r>
                      <a:endParaRPr lang="ru-RU" sz="20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164917"/>
                  </a:ext>
                </a:extLst>
              </a:tr>
              <a:tr h="863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Гусельникова Т. И.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Епанова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Л. Г.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Мехоношина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 Л.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Боталова Т. 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Ракишев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Федосеева Е.А.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6706106"/>
                  </a:ext>
                </a:extLst>
              </a:tr>
              <a:tr h="8634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«Self презентация «Моя профессиональная позиция»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139900"/>
                  </a:ext>
                </a:extLst>
              </a:tr>
              <a:tr h="5162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«Интернет-портфолио»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34178"/>
                  </a:ext>
                </a:extLst>
              </a:tr>
              <a:tr h="519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0203933"/>
                  </a:ext>
                </a:extLst>
              </a:tr>
              <a:tr h="51904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69615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7379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(Заочный этап)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595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310" y="1117780"/>
            <a:ext cx="7704856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800" u="sng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215846"/>
              </p:ext>
            </p:extLst>
          </p:nvPr>
        </p:nvGraphicFramePr>
        <p:xfrm>
          <a:off x="808330" y="1450017"/>
          <a:ext cx="7344816" cy="509785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86392">
                  <a:extLst>
                    <a:ext uri="{9D8B030D-6E8A-4147-A177-3AD203B41FA5}">
                      <a16:colId xmlns:a16="http://schemas.microsoft.com/office/drawing/2014/main" val="3670281297"/>
                    </a:ext>
                  </a:extLst>
                </a:gridCol>
                <a:gridCol w="2318834">
                  <a:extLst>
                    <a:ext uri="{9D8B030D-6E8A-4147-A177-3AD203B41FA5}">
                      <a16:colId xmlns:a16="http://schemas.microsoft.com/office/drawing/2014/main" val="2740704012"/>
                    </a:ext>
                  </a:extLst>
                </a:gridCol>
                <a:gridCol w="386392">
                  <a:extLst>
                    <a:ext uri="{9D8B030D-6E8A-4147-A177-3AD203B41FA5}">
                      <a16:colId xmlns:a16="http://schemas.microsoft.com/office/drawing/2014/main" val="672008939"/>
                    </a:ext>
                  </a:extLst>
                </a:gridCol>
                <a:gridCol w="386392">
                  <a:extLst>
                    <a:ext uri="{9D8B030D-6E8A-4147-A177-3AD203B41FA5}">
                      <a16:colId xmlns:a16="http://schemas.microsoft.com/office/drawing/2014/main" val="3480479112"/>
                    </a:ext>
                  </a:extLst>
                </a:gridCol>
                <a:gridCol w="386873">
                  <a:extLst>
                    <a:ext uri="{9D8B030D-6E8A-4147-A177-3AD203B41FA5}">
                      <a16:colId xmlns:a16="http://schemas.microsoft.com/office/drawing/2014/main" val="2063890286"/>
                    </a:ext>
                  </a:extLst>
                </a:gridCol>
                <a:gridCol w="386873">
                  <a:extLst>
                    <a:ext uri="{9D8B030D-6E8A-4147-A177-3AD203B41FA5}">
                      <a16:colId xmlns:a16="http://schemas.microsoft.com/office/drawing/2014/main" val="226576846"/>
                    </a:ext>
                  </a:extLst>
                </a:gridCol>
                <a:gridCol w="386392">
                  <a:extLst>
                    <a:ext uri="{9D8B030D-6E8A-4147-A177-3AD203B41FA5}">
                      <a16:colId xmlns:a16="http://schemas.microsoft.com/office/drawing/2014/main" val="3725162783"/>
                    </a:ext>
                  </a:extLst>
                </a:gridCol>
                <a:gridCol w="386392">
                  <a:extLst>
                    <a:ext uri="{9D8B030D-6E8A-4147-A177-3AD203B41FA5}">
                      <a16:colId xmlns:a16="http://schemas.microsoft.com/office/drawing/2014/main" val="3929823052"/>
                    </a:ext>
                  </a:extLst>
                </a:gridCol>
                <a:gridCol w="386873">
                  <a:extLst>
                    <a:ext uri="{9D8B030D-6E8A-4147-A177-3AD203B41FA5}">
                      <a16:colId xmlns:a16="http://schemas.microsoft.com/office/drawing/2014/main" val="1339906553"/>
                    </a:ext>
                  </a:extLst>
                </a:gridCol>
                <a:gridCol w="386873">
                  <a:extLst>
                    <a:ext uri="{9D8B030D-6E8A-4147-A177-3AD203B41FA5}">
                      <a16:colId xmlns:a16="http://schemas.microsoft.com/office/drawing/2014/main" val="170764270"/>
                    </a:ext>
                  </a:extLst>
                </a:gridCol>
                <a:gridCol w="386392">
                  <a:extLst>
                    <a:ext uri="{9D8B030D-6E8A-4147-A177-3AD203B41FA5}">
                      <a16:colId xmlns:a16="http://schemas.microsoft.com/office/drawing/2014/main" val="800174407"/>
                    </a:ext>
                  </a:extLst>
                </a:gridCol>
                <a:gridCol w="386392">
                  <a:extLst>
                    <a:ext uri="{9D8B030D-6E8A-4147-A177-3AD203B41FA5}">
                      <a16:colId xmlns:a16="http://schemas.microsoft.com/office/drawing/2014/main" val="2232411783"/>
                    </a:ext>
                  </a:extLst>
                </a:gridCol>
                <a:gridCol w="386873">
                  <a:extLst>
                    <a:ext uri="{9D8B030D-6E8A-4147-A177-3AD203B41FA5}">
                      <a16:colId xmlns:a16="http://schemas.microsoft.com/office/drawing/2014/main" val="3804131132"/>
                    </a:ext>
                  </a:extLst>
                </a:gridCol>
                <a:gridCol w="386873">
                  <a:extLst>
                    <a:ext uri="{9D8B030D-6E8A-4147-A177-3AD203B41FA5}">
                      <a16:colId xmlns:a16="http://schemas.microsoft.com/office/drawing/2014/main" val="1936648230"/>
                    </a:ext>
                  </a:extLst>
                </a:gridCol>
              </a:tblGrid>
              <a:tr h="6327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Номинация 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«Педагог дошкольного образования»</a:t>
                      </a:r>
                      <a:endParaRPr lang="ru-RU" sz="20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702184"/>
                  </a:ext>
                </a:extLst>
              </a:tr>
              <a:tr h="1816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 Л. С.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Епанова Е. 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Харина Н.В.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Щербинина Л. 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Плотникова Д.А.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Семушева Е. Н.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Мехоношина А. Л.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Епишина В.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Надымова Т. 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 И.Я.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Старцева Т.В.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Тебенькова М.Н.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652483"/>
                  </a:ext>
                </a:extLst>
              </a:tr>
              <a:tr h="899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«Self презентация «Моя профессиональная позиция»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454138"/>
                  </a:ext>
                </a:extLst>
              </a:tr>
              <a:tr h="5378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«Интернет-портфолио»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257606"/>
                  </a:ext>
                </a:extLst>
              </a:tr>
              <a:tr h="540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223038"/>
                  </a:ext>
                </a:extLst>
              </a:tr>
              <a:tr h="5408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52029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71600" y="7379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(Заочный этап)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0951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310" y="1117780"/>
            <a:ext cx="7704856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800" u="sng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7379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(Заочный этап)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324796"/>
              </p:ext>
            </p:extLst>
          </p:nvPr>
        </p:nvGraphicFramePr>
        <p:xfrm>
          <a:off x="827584" y="1628800"/>
          <a:ext cx="7272807" cy="46085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02492">
                  <a:extLst>
                    <a:ext uri="{9D8B030D-6E8A-4147-A177-3AD203B41FA5}">
                      <a16:colId xmlns:a16="http://schemas.microsoft.com/office/drawing/2014/main" val="4289202607"/>
                    </a:ext>
                  </a:extLst>
                </a:gridCol>
                <a:gridCol w="1457461">
                  <a:extLst>
                    <a:ext uri="{9D8B030D-6E8A-4147-A177-3AD203B41FA5}">
                      <a16:colId xmlns:a16="http://schemas.microsoft.com/office/drawing/2014/main" val="3025611696"/>
                    </a:ext>
                  </a:extLst>
                </a:gridCol>
                <a:gridCol w="502492">
                  <a:extLst>
                    <a:ext uri="{9D8B030D-6E8A-4147-A177-3AD203B41FA5}">
                      <a16:colId xmlns:a16="http://schemas.microsoft.com/office/drawing/2014/main" val="1758532214"/>
                    </a:ext>
                  </a:extLst>
                </a:gridCol>
                <a:gridCol w="436116">
                  <a:extLst>
                    <a:ext uri="{9D8B030D-6E8A-4147-A177-3AD203B41FA5}">
                      <a16:colId xmlns:a16="http://schemas.microsoft.com/office/drawing/2014/main" val="1532019521"/>
                    </a:ext>
                  </a:extLst>
                </a:gridCol>
                <a:gridCol w="436116">
                  <a:extLst>
                    <a:ext uri="{9D8B030D-6E8A-4147-A177-3AD203B41FA5}">
                      <a16:colId xmlns:a16="http://schemas.microsoft.com/office/drawing/2014/main" val="1709594991"/>
                    </a:ext>
                  </a:extLst>
                </a:gridCol>
                <a:gridCol w="436116">
                  <a:extLst>
                    <a:ext uri="{9D8B030D-6E8A-4147-A177-3AD203B41FA5}">
                      <a16:colId xmlns:a16="http://schemas.microsoft.com/office/drawing/2014/main" val="3311106759"/>
                    </a:ext>
                  </a:extLst>
                </a:gridCol>
                <a:gridCol w="436583">
                  <a:extLst>
                    <a:ext uri="{9D8B030D-6E8A-4147-A177-3AD203B41FA5}">
                      <a16:colId xmlns:a16="http://schemas.microsoft.com/office/drawing/2014/main" val="1936567727"/>
                    </a:ext>
                  </a:extLst>
                </a:gridCol>
                <a:gridCol w="436583">
                  <a:extLst>
                    <a:ext uri="{9D8B030D-6E8A-4147-A177-3AD203B41FA5}">
                      <a16:colId xmlns:a16="http://schemas.microsoft.com/office/drawing/2014/main" val="4121107881"/>
                    </a:ext>
                  </a:extLst>
                </a:gridCol>
                <a:gridCol w="441725">
                  <a:extLst>
                    <a:ext uri="{9D8B030D-6E8A-4147-A177-3AD203B41FA5}">
                      <a16:colId xmlns:a16="http://schemas.microsoft.com/office/drawing/2014/main" val="287613314"/>
                    </a:ext>
                  </a:extLst>
                </a:gridCol>
                <a:gridCol w="441725">
                  <a:extLst>
                    <a:ext uri="{9D8B030D-6E8A-4147-A177-3AD203B41FA5}">
                      <a16:colId xmlns:a16="http://schemas.microsoft.com/office/drawing/2014/main" val="1702180883"/>
                    </a:ext>
                  </a:extLst>
                </a:gridCol>
                <a:gridCol w="436116">
                  <a:extLst>
                    <a:ext uri="{9D8B030D-6E8A-4147-A177-3AD203B41FA5}">
                      <a16:colId xmlns:a16="http://schemas.microsoft.com/office/drawing/2014/main" val="751513574"/>
                    </a:ext>
                  </a:extLst>
                </a:gridCol>
                <a:gridCol w="436116">
                  <a:extLst>
                    <a:ext uri="{9D8B030D-6E8A-4147-A177-3AD203B41FA5}">
                      <a16:colId xmlns:a16="http://schemas.microsoft.com/office/drawing/2014/main" val="1455196893"/>
                    </a:ext>
                  </a:extLst>
                </a:gridCol>
                <a:gridCol w="436583">
                  <a:extLst>
                    <a:ext uri="{9D8B030D-6E8A-4147-A177-3AD203B41FA5}">
                      <a16:colId xmlns:a16="http://schemas.microsoft.com/office/drawing/2014/main" val="1800342364"/>
                    </a:ext>
                  </a:extLst>
                </a:gridCol>
                <a:gridCol w="436583">
                  <a:extLst>
                    <a:ext uri="{9D8B030D-6E8A-4147-A177-3AD203B41FA5}">
                      <a16:colId xmlns:a16="http://schemas.microsoft.com/office/drawing/2014/main" val="1392463768"/>
                    </a:ext>
                  </a:extLst>
                </a:gridCol>
              </a:tblGrid>
              <a:tr h="58888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Номинация </a:t>
                      </a:r>
                      <a:r>
                        <a:rPr lang="ru-RU" sz="28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«Учитель»</a:t>
                      </a:r>
                      <a:endParaRPr lang="ru-RU" sz="28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473227"/>
                  </a:ext>
                </a:extLst>
              </a:tr>
              <a:tr h="12561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Никулина С. Д.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Стрельцова О. 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Тукачева М.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Дерябина В. 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Галинова С.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Рычкова Н.П.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Четина Е.М.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Тупицына И. О.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Кольчурина Н. И.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Климова Л.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Щуков В.Е.</a:t>
                      </a:r>
                      <a:endParaRPr lang="ru-RU" sz="1400" b="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Таскаева Е.В.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007964"/>
                  </a:ext>
                </a:extLst>
              </a:tr>
              <a:tr h="12561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«Self презентация «Моя профессиональная позиция»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70586"/>
                  </a:ext>
                </a:extLst>
              </a:tr>
              <a:tr h="5006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«Интернет-портфолио»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253852"/>
                  </a:ext>
                </a:extLst>
              </a:tr>
              <a:tr h="5033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946894"/>
                  </a:ext>
                </a:extLst>
              </a:tr>
              <a:tr h="5033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1428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68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310" y="1117780"/>
            <a:ext cx="7704856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800" u="sng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7379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(Заочный этап)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725649"/>
              </p:ext>
            </p:extLst>
          </p:nvPr>
        </p:nvGraphicFramePr>
        <p:xfrm>
          <a:off x="971600" y="1421726"/>
          <a:ext cx="7200798" cy="498152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4581">
                  <a:extLst>
                    <a:ext uri="{9D8B030D-6E8A-4147-A177-3AD203B41FA5}">
                      <a16:colId xmlns:a16="http://schemas.microsoft.com/office/drawing/2014/main" val="3824030751"/>
                    </a:ext>
                  </a:extLst>
                </a:gridCol>
                <a:gridCol w="2406713">
                  <a:extLst>
                    <a:ext uri="{9D8B030D-6E8A-4147-A177-3AD203B41FA5}">
                      <a16:colId xmlns:a16="http://schemas.microsoft.com/office/drawing/2014/main" val="368062252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960179844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559632320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1726006517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1309881083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1684835566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4289169847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2837663896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1067193347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3138797271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2046283161"/>
                    </a:ext>
                  </a:extLst>
                </a:gridCol>
                <a:gridCol w="318536">
                  <a:extLst>
                    <a:ext uri="{9D8B030D-6E8A-4147-A177-3AD203B41FA5}">
                      <a16:colId xmlns:a16="http://schemas.microsoft.com/office/drawing/2014/main" val="3401519567"/>
                    </a:ext>
                  </a:extLst>
                </a:gridCol>
                <a:gridCol w="235530">
                  <a:extLst>
                    <a:ext uri="{9D8B030D-6E8A-4147-A177-3AD203B41FA5}">
                      <a16:colId xmlns:a16="http://schemas.microsoft.com/office/drawing/2014/main" val="3719380893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93656989"/>
                    </a:ext>
                  </a:extLst>
                </a:gridCol>
                <a:gridCol w="432046">
                  <a:extLst>
                    <a:ext uri="{9D8B030D-6E8A-4147-A177-3AD203B41FA5}">
                      <a16:colId xmlns:a16="http://schemas.microsoft.com/office/drawing/2014/main" val="2717649668"/>
                    </a:ext>
                  </a:extLst>
                </a:gridCol>
              </a:tblGrid>
              <a:tr h="48519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4"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Номинация </a:t>
                      </a:r>
                    </a:p>
                    <a:p>
                      <a:pPr algn="ctr"/>
                      <a:r>
                        <a:rPr lang="ru-RU" sz="20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«Специалист в области воспитания»</a:t>
                      </a:r>
                      <a:endParaRPr lang="ru-RU" sz="20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263" marR="582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441666"/>
                  </a:ext>
                </a:extLst>
              </a:tr>
              <a:tr h="21930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</a:t>
                      </a: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Носкова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Н.Н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Тупицына А. П.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Сыстерова Е.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Якимова Е.И.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Мехоношина С.М.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Нечаева К. Е.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Тотьмянина Н.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Климова Т. Л.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Ганимедов К.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Головина О. Т.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Сятчихин Е. С.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Трошева А.В.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Серпионова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Н. Д.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Полуянова В.В.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716812"/>
                  </a:ext>
                </a:extLst>
              </a:tr>
              <a:tr h="6899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«Self презентация «Моя профессиональная позиция»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743572"/>
                  </a:ext>
                </a:extLst>
              </a:tr>
              <a:tr h="6899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«Интернет-портфолио»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8253439"/>
                  </a:ext>
                </a:extLst>
              </a:tr>
              <a:tr h="4147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47,3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77,3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56,3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64,1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70,5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31,8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80,5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167401"/>
                  </a:ext>
                </a:extLst>
              </a:tr>
              <a:tr h="4147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263" marR="582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4422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4534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310" y="1117780"/>
            <a:ext cx="7704856" cy="56938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400" u="sng"/>
          </a:p>
          <a:p>
            <a:pPr algn="just"/>
            <a:endParaRPr lang="ru-RU" sz="2800" u="sng" dirty="0"/>
          </a:p>
        </p:txBody>
      </p:sp>
      <p:pic>
        <p:nvPicPr>
          <p:cNvPr id="3" name="Picture 2" descr="\\server\МО\Учитель года 2022\сборник\варианты-обложка\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768" y="0"/>
            <a:ext cx="1673932" cy="134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73798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Сводный оценочный лист муниципального этапа Всероссийского конкурса профессионального мастерства </a:t>
            </a:r>
            <a:endParaRPr lang="ru-RU" dirty="0"/>
          </a:p>
          <a:p>
            <a:pPr algn="ctr"/>
            <a:r>
              <a:rPr lang="ru-RU" b="1" dirty="0"/>
              <a:t>«Учитель года – 2023» (Заочный этап)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22442"/>
              </p:ext>
            </p:extLst>
          </p:nvPr>
        </p:nvGraphicFramePr>
        <p:xfrm>
          <a:off x="971599" y="1556794"/>
          <a:ext cx="7056785" cy="45365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97412">
                  <a:extLst>
                    <a:ext uri="{9D8B030D-6E8A-4147-A177-3AD203B41FA5}">
                      <a16:colId xmlns:a16="http://schemas.microsoft.com/office/drawing/2014/main" val="3455909075"/>
                    </a:ext>
                  </a:extLst>
                </a:gridCol>
                <a:gridCol w="3067997">
                  <a:extLst>
                    <a:ext uri="{9D8B030D-6E8A-4147-A177-3AD203B41FA5}">
                      <a16:colId xmlns:a16="http://schemas.microsoft.com/office/drawing/2014/main" val="3824331758"/>
                    </a:ext>
                  </a:extLst>
                </a:gridCol>
                <a:gridCol w="797844">
                  <a:extLst>
                    <a:ext uri="{9D8B030D-6E8A-4147-A177-3AD203B41FA5}">
                      <a16:colId xmlns:a16="http://schemas.microsoft.com/office/drawing/2014/main" val="971325182"/>
                    </a:ext>
                  </a:extLst>
                </a:gridCol>
                <a:gridCol w="797844">
                  <a:extLst>
                    <a:ext uri="{9D8B030D-6E8A-4147-A177-3AD203B41FA5}">
                      <a16:colId xmlns:a16="http://schemas.microsoft.com/office/drawing/2014/main" val="3231072190"/>
                    </a:ext>
                  </a:extLst>
                </a:gridCol>
                <a:gridCol w="797844">
                  <a:extLst>
                    <a:ext uri="{9D8B030D-6E8A-4147-A177-3AD203B41FA5}">
                      <a16:colId xmlns:a16="http://schemas.microsoft.com/office/drawing/2014/main" val="465180071"/>
                    </a:ext>
                  </a:extLst>
                </a:gridCol>
                <a:gridCol w="797844">
                  <a:extLst>
                    <a:ext uri="{9D8B030D-6E8A-4147-A177-3AD203B41FA5}">
                      <a16:colId xmlns:a16="http://schemas.microsoft.com/office/drawing/2014/main" val="2999880810"/>
                    </a:ext>
                  </a:extLst>
                </a:gridCol>
              </a:tblGrid>
              <a:tr h="8666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Конкурсное испытание 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Номинация</a:t>
                      </a:r>
                    </a:p>
                    <a:p>
                      <a:pPr algn="ctr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«Социально-педагогическая»</a:t>
                      </a:r>
                      <a:endParaRPr lang="ru-RU" sz="18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014871"/>
                  </a:ext>
                </a:extLst>
              </a:tr>
              <a:tr h="1700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Созонова  В. И.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Мальцева Е.Л.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Караваева Н. А.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Тупицына В.П.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578500"/>
                  </a:ext>
                </a:extLst>
              </a:tr>
              <a:tr h="61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9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Self</a:t>
                      </a:r>
                      <a:r>
                        <a:rPr lang="ru-RU" sz="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презентация «Моя профессиональная позиция»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130931"/>
                  </a:ext>
                </a:extLst>
              </a:tr>
              <a:tr h="7367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«Интернет-портфолио»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3677047"/>
                  </a:ext>
                </a:extLst>
              </a:tr>
              <a:tr h="6161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08" marR="586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870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1376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2687</Words>
  <Application>Microsoft Office PowerPoint</Application>
  <PresentationFormat>Экран (4:3)</PresentationFormat>
  <Paragraphs>1230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Конкурсное испытание  «Интернет-портфолио»</vt:lpstr>
      <vt:lpstr>Конкурсное испытание «Self презентация»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 года-2022 Муниципальный этап Всероссийского конкурса профессионального мастерства Творить, искать и развиваться!</dc:title>
  <dc:creator>Admin</dc:creator>
  <cp:lastModifiedBy>Кудымкарский МО Управление образования</cp:lastModifiedBy>
  <cp:revision>171</cp:revision>
  <cp:lastPrinted>2023-01-20T12:02:02Z</cp:lastPrinted>
  <dcterms:created xsi:type="dcterms:W3CDTF">2022-02-08T04:56:34Z</dcterms:created>
  <dcterms:modified xsi:type="dcterms:W3CDTF">2023-03-10T07:11:51Z</dcterms:modified>
</cp:coreProperties>
</file>